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327" r:id="rId3"/>
    <p:sldId id="323" r:id="rId4"/>
    <p:sldId id="322" r:id="rId5"/>
    <p:sldId id="321" r:id="rId6"/>
    <p:sldId id="313" r:id="rId7"/>
    <p:sldId id="314" r:id="rId8"/>
    <p:sldId id="310" r:id="rId9"/>
    <p:sldId id="305" r:id="rId10"/>
    <p:sldId id="304" r:id="rId11"/>
    <p:sldId id="312" r:id="rId12"/>
    <p:sldId id="302" r:id="rId13"/>
    <p:sldId id="309" r:id="rId14"/>
    <p:sldId id="316" r:id="rId15"/>
    <p:sldId id="308" r:id="rId16"/>
    <p:sldId id="324" r:id="rId17"/>
    <p:sldId id="326" r:id="rId18"/>
    <p:sldId id="31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4712" autoAdjust="0"/>
  </p:normalViewPr>
  <p:slideViewPr>
    <p:cSldViewPr snapToGrid="0">
      <p:cViewPr varScale="1">
        <p:scale>
          <a:sx n="141" d="100"/>
          <a:sy n="141" d="100"/>
        </p:scale>
        <p:origin x="990" y="1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E0860-65D2-44EF-B8CD-04AB79BA324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25F81F-7B57-4935-B057-7DECD8AD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095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two Independent special district in OC. 34 City Trustees, 1 County Trustee. Second largest board in state.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5F81F-7B57-4935-B057-7DECD8ADFF2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771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Gambusia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affinis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. Non-native, invasive.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5F81F-7B57-4935-B057-7DECD8ADFF2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08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Ponds on site. Tortilla holders perfect size for inspectors to take out to residents. These fish may look small…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5F81F-7B57-4935-B057-7DECD8ADFF2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279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not to the mosquito larvae.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5F81F-7B57-4935-B057-7DECD8ADFF2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567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F9935-93B6-CAFC-CA37-BC5FCFAEC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E37E34-E90C-CCBE-23A5-208A24D753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301CC2-0C35-C56B-421A-15B8B4C610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Operational release in </a:t>
            </a:r>
            <a:r>
              <a:rPr lang="en-US"/>
              <a:t>late May — Kelly </a:t>
            </a:r>
            <a:r>
              <a:rPr lang="en-US" dirty="0"/>
              <a:t>Tokarski Mission Viejo PIO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0EF475-F1EA-53D8-912C-1586AB981D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5F81F-7B57-4935-B057-7DECD8ADFF2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921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you can see here, Travis Kelse is no fan of mosquitoes.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5F81F-7B57-4935-B057-7DECD8ADFF2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854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RSM Inspector </a:t>
            </a:r>
            <a:r>
              <a:rPr lang="en-US"/>
              <a:t>Christian Herold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5F81F-7B57-4935-B057-7DECD8ADFF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48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20000"/>
              </a:lnSpc>
              <a:buSzPct val="125000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Largest one day chili cook-off in the US. Education: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Partnerships, presentations, customer service, school programs, outreach, literature, online information, traditional and social media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5F81F-7B57-4935-B057-7DECD8ADFF2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588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20000"/>
              </a:lnSpc>
              <a:buSzPct val="125000"/>
            </a:pPr>
            <a:r>
              <a:rPr lang="en-US" sz="2400" b="1" dirty="0">
                <a:latin typeface="Arial"/>
                <a:cs typeface="Arial"/>
              </a:rPr>
              <a:t>Surveillance: </a:t>
            </a:r>
            <a:r>
              <a:rPr lang="en-US" sz="2400" dirty="0">
                <a:latin typeface="Arial"/>
                <a:cs typeface="Arial"/>
              </a:rPr>
              <a:t>Abundance monitoring and testing for pathogens in mosquitoes, ticks, fleas, rodents, birds, and opossums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5F81F-7B57-4935-B057-7DECD8ADFF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678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20000"/>
              </a:lnSpc>
              <a:buSzPct val="125000"/>
            </a:pPr>
            <a:r>
              <a:rPr lang="en-US" sz="2400" b="1" dirty="0">
                <a:latin typeface="Arial"/>
                <a:cs typeface="Arial"/>
              </a:rPr>
              <a:t>Bromeliads --- Control</a:t>
            </a:r>
            <a:r>
              <a:rPr lang="en-US" sz="2400" dirty="0">
                <a:latin typeface="Arial"/>
                <a:cs typeface="Arial"/>
              </a:rPr>
              <a:t> of mosquitoes, RIFA, rats, filth flies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342900">
              <a:lnSpc>
                <a:spcPct val="120000"/>
              </a:lnSpc>
              <a:buSzPct val="125000"/>
              <a:buFont typeface="Wingdings" panose="05000000000000000000" pitchFamily="2" charset="2"/>
              <a:buChar char="§"/>
            </a:pPr>
            <a:r>
              <a:rPr lang="en-US" dirty="0">
                <a:latin typeface="Arial"/>
                <a:cs typeface="Arial"/>
              </a:rPr>
              <a:t>Source reduction – eliminate breeding 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0" lvl="1" indent="-342900">
              <a:lnSpc>
                <a:spcPct val="120000"/>
              </a:lnSpc>
              <a:buSzPct val="125000"/>
              <a:buFont typeface="Wingdings" panose="05000000000000000000" pitchFamily="2" charset="2"/>
              <a:buChar char="§"/>
            </a:pPr>
            <a:r>
              <a:rPr lang="en-US" dirty="0">
                <a:latin typeface="Arial"/>
                <a:cs typeface="Arial"/>
              </a:rPr>
              <a:t>Biological control – mosquitofish</a:t>
            </a:r>
          </a:p>
          <a:p>
            <a:pPr marL="1463040" lvl="1" indent="-342900">
              <a:lnSpc>
                <a:spcPct val="120000"/>
              </a:lnSpc>
              <a:buSzPct val="125000"/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Chemical control</a:t>
            </a:r>
            <a:r>
              <a:rPr lang="en-US" dirty="0">
                <a:latin typeface="Arial"/>
                <a:cs typeface="Arial"/>
              </a:rPr>
              <a:t> –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larvicide, adulticide</a:t>
            </a:r>
            <a:endParaRPr lang="en-US" sz="32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5F81F-7B57-4935-B057-7DECD8ADFF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176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Zika, Dengue, Chikungunya, Yellow Fever, Dog Heartworm – 16 cases of local transmission in CA last year – 10 cases of travel related in LA this year alone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5F81F-7B57-4935-B057-7DECD8ADFF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75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Culex </a:t>
            </a:r>
            <a:r>
              <a:rPr lang="en-US" dirty="0" err="1"/>
              <a:t>quiquefasciatus</a:t>
            </a:r>
            <a:r>
              <a:rPr lang="en-US" dirty="0"/>
              <a:t> shown. 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West Nile virus, St. Louis Encephalitis, Western Equine Encephalitis. WNV most serious and most common vector-borne disease in CA. </a:t>
            </a:r>
            <a:r>
              <a:rPr lang="en-US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8,000 human cases and nearly 400 deaths reported in California since 2003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5F81F-7B57-4935-B057-7DECD8ADFF2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895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Culex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Google Sans"/>
              </a:rPr>
              <a:t>quinquefasciatus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 (</a:t>
            </a: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southern house mosquito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):  St. Louis encephalitis, Western equine encephalitis, Zika and West Nile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5F81F-7B57-4935-B057-7DECD8ADFF2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1945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anyone guess how many mosquitoes we recently found in one pool? 300,000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5F81F-7B57-4935-B057-7DECD8ADFF2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275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9254" y="758752"/>
            <a:ext cx="9679372" cy="287144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2203263"/>
            <a:ext cx="6099248" cy="4654734"/>
            <a:chOff x="0" y="13130"/>
            <a:chExt cx="3550" cy="2710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3130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rgbClr val="EA8C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147028" y="3688128"/>
            <a:ext cx="9711598" cy="0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4628" y="3868788"/>
            <a:ext cx="6123998" cy="160618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5782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6C6F65-35CD-D64B-992A-0C1C1E003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562473" y="-99551"/>
            <a:ext cx="3025888" cy="2593910"/>
            <a:chOff x="9021909" y="-170312"/>
            <a:chExt cx="3434236" cy="2943958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1909" y="-54858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2293" y="-170312"/>
              <a:ext cx="2943852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rgbClr val="EA8C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6246" y="142455"/>
            <a:ext cx="8997138" cy="134747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0FD074-81E2-0D4E-8446-C5B415B2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16246" y="1620456"/>
            <a:ext cx="8997138" cy="0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18ABDA74-C3EC-274D-BE87-AC5B825A2A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6246" y="1750987"/>
            <a:ext cx="8997138" cy="537098"/>
          </a:xfr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58AAB058-5FFC-9E4E-AD2E-FB1B4EE510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6245" y="2362853"/>
            <a:ext cx="8997139" cy="789996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96FA01DF-1B61-C6E3-344B-4ED2421F197B}"/>
              </a:ext>
            </a:extLst>
          </p:cNvPr>
          <p:cNvSpPr>
            <a:spLocks/>
          </p:cNvSpPr>
          <p:nvPr userDrawn="1"/>
        </p:nvSpPr>
        <p:spPr bwMode="auto">
          <a:xfrm rot="5400000">
            <a:off x="11232429" y="2212882"/>
            <a:ext cx="1284420" cy="642777"/>
          </a:xfrm>
          <a:custGeom>
            <a:avLst/>
            <a:gdLst>
              <a:gd name="T0" fmla="+- 0 10158 8975"/>
              <a:gd name="T1" fmla="*/ T0 w 1183"/>
              <a:gd name="T2" fmla="*/ 0 h 592"/>
              <a:gd name="T3" fmla="+- 0 8975 8975"/>
              <a:gd name="T4" fmla="*/ T3 w 1183"/>
              <a:gd name="T5" fmla="*/ 0 h 592"/>
              <a:gd name="T6" fmla="+- 0 9566 8975"/>
              <a:gd name="T7" fmla="*/ T6 w 1183"/>
              <a:gd name="T8" fmla="*/ 591 h 592"/>
              <a:gd name="T9" fmla="+- 0 10158 8975"/>
              <a:gd name="T10" fmla="*/ T9 w 1183"/>
              <a:gd name="T11" fmla="*/ 0 h 592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1183" h="592">
                <a:moveTo>
                  <a:pt x="1183" y="0"/>
                </a:moveTo>
                <a:lnTo>
                  <a:pt x="0" y="0"/>
                </a:lnTo>
                <a:lnTo>
                  <a:pt x="591" y="591"/>
                </a:lnTo>
                <a:lnTo>
                  <a:pt x="1183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35" name="Picture 34" descr="A logo of a mosquito&#10;&#10;Description automatically generated">
            <a:extLst>
              <a:ext uri="{FF2B5EF4-FFF2-40B4-BE49-F238E27FC236}">
                <a16:creationId xmlns:a16="http://schemas.microsoft.com/office/drawing/2014/main" id="{3C8894C7-6EAB-A8A0-0F92-16E6690FC0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54" y="397870"/>
            <a:ext cx="1600200" cy="16002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3834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82066DD-D313-D148-89C7-338EB873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-382923" y="4283057"/>
            <a:ext cx="2961727" cy="2195877"/>
            <a:chOff x="-3" y="13205"/>
            <a:chExt cx="3553" cy="2635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5BBD7C7-99D1-E841-A081-6912D1F2B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-3" y="13205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8C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27A14EE-CB79-754A-8B19-EB9874B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5B38B80-C3D3-4C47-B468-C41A8FF36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980966C4-C1CF-DCDA-A965-45EA66683C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6246" y="142455"/>
            <a:ext cx="8997138" cy="134747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BED207E-236F-5B8D-FE86-F6108CB55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16246" y="1620456"/>
            <a:ext cx="8997138" cy="0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A23AD067-2B99-C6EC-322F-3CE216DDF1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6245" y="1748490"/>
            <a:ext cx="8997139" cy="1404359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8" name="Picture 7" descr="A logo of a mosquito&#10;&#10;Description automatically generated">
            <a:extLst>
              <a:ext uri="{FF2B5EF4-FFF2-40B4-BE49-F238E27FC236}">
                <a16:creationId xmlns:a16="http://schemas.microsoft.com/office/drawing/2014/main" id="{37566511-2374-1C54-A7DA-256BBB4A7D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736" y="397870"/>
            <a:ext cx="1600200" cy="16002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8961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6" pos="3480">
          <p15:clr>
            <a:srgbClr val="FBAE40"/>
          </p15:clr>
        </p15:guide>
        <p15:guide id="7" orient="horz" pos="1440">
          <p15:clr>
            <a:srgbClr val="FBAE40"/>
          </p15:clr>
        </p15:guide>
        <p15:guide id="9" orient="horz" pos="1224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18ABDA74-C3EC-274D-BE87-AC5B825A2A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9430" y="1195343"/>
            <a:ext cx="10352809" cy="537098"/>
          </a:xfr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58AAB058-5FFC-9E4E-AD2E-FB1B4EE510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9430" y="1794877"/>
            <a:ext cx="10352809" cy="789996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0F35940-711F-0D47-FAC3-CC1CD2F24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9431" y="155339"/>
            <a:ext cx="10352810" cy="88972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C9B3F13-ED37-D005-DE96-A7DE831AF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79431" y="1102028"/>
            <a:ext cx="10352808" cy="0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Freeform 14">
            <a:extLst>
              <a:ext uri="{FF2B5EF4-FFF2-40B4-BE49-F238E27FC236}">
                <a16:creationId xmlns:a16="http://schemas.microsoft.com/office/drawing/2014/main" id="{F8D9306B-B3F0-5BC6-D45A-676989D8B1EC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10452172" y="5118172"/>
            <a:ext cx="1491283" cy="1988373"/>
          </a:xfrm>
          <a:custGeom>
            <a:avLst/>
            <a:gdLst>
              <a:gd name="T0" fmla="*/ 0 w 1789"/>
              <a:gd name="T1" fmla="+- 0 12290 12290"/>
              <a:gd name="T2" fmla="*/ 12290 h 2386"/>
              <a:gd name="T3" fmla="*/ 0 w 1789"/>
              <a:gd name="T4" fmla="+- 0 13484 12290"/>
              <a:gd name="T5" fmla="*/ 13484 h 2386"/>
              <a:gd name="T6" fmla="*/ 1192 w 1789"/>
              <a:gd name="T7" fmla="+- 0 14676 12290"/>
              <a:gd name="T8" fmla="*/ 14676 h 2386"/>
              <a:gd name="T9" fmla="*/ 1789 w 1789"/>
              <a:gd name="T10" fmla="+- 0 14079 12290"/>
              <a:gd name="T11" fmla="*/ 14079 h 2386"/>
              <a:gd name="T12" fmla="*/ 0 w 1789"/>
              <a:gd name="T13" fmla="+- 0 12290 12290"/>
              <a:gd name="T14" fmla="*/ 12290 h 2386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  <a:cxn ang="0">
                <a:pos x="T12" y="T14"/>
              </a:cxn>
            </a:cxnLst>
            <a:rect l="0" t="0" r="r" b="b"/>
            <a:pathLst>
              <a:path w="1789" h="2386">
                <a:moveTo>
                  <a:pt x="0" y="0"/>
                </a:moveTo>
                <a:lnTo>
                  <a:pt x="0" y="1194"/>
                </a:lnTo>
                <a:lnTo>
                  <a:pt x="1192" y="2386"/>
                </a:lnTo>
                <a:lnTo>
                  <a:pt x="1789" y="1789"/>
                </a:lnTo>
                <a:lnTo>
                  <a:pt x="0" y="0"/>
                </a:lnTo>
                <a:close/>
              </a:path>
            </a:pathLst>
          </a:custGeom>
          <a:solidFill>
            <a:srgbClr val="EA8C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28FAF5E2-403A-1CED-B9C9-40045708CE2A}"/>
              </a:ext>
            </a:extLst>
          </p:cNvPr>
          <p:cNvSpPr>
            <a:spLocks/>
          </p:cNvSpPr>
          <p:nvPr userDrawn="1"/>
        </p:nvSpPr>
        <p:spPr bwMode="auto">
          <a:xfrm rot="2750409" flipV="1">
            <a:off x="9943112" y="6387270"/>
            <a:ext cx="938221" cy="951596"/>
          </a:xfrm>
          <a:custGeom>
            <a:avLst/>
            <a:gdLst>
              <a:gd name="T0" fmla="*/ 0 w 1162"/>
              <a:gd name="T1" fmla="+- 0 14679 14679"/>
              <a:gd name="T2" fmla="*/ 14679 h 1162"/>
              <a:gd name="T3" fmla="*/ 0 w 1162"/>
              <a:gd name="T4" fmla="+- 0 15840 14679"/>
              <a:gd name="T5" fmla="*/ 15840 h 1162"/>
              <a:gd name="T6" fmla="*/ 1161 w 1162"/>
              <a:gd name="T7" fmla="+- 0 15840 14679"/>
              <a:gd name="T8" fmla="*/ 15840 h 1162"/>
              <a:gd name="T9" fmla="*/ 0 w 1162"/>
              <a:gd name="T10" fmla="+- 0 14679 14679"/>
              <a:gd name="T11" fmla="*/ 14679 h 1162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1162" h="1162">
                <a:moveTo>
                  <a:pt x="0" y="0"/>
                </a:moveTo>
                <a:lnTo>
                  <a:pt x="0" y="1161"/>
                </a:lnTo>
                <a:lnTo>
                  <a:pt x="1161" y="1161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Freeform 18">
            <a:extLst>
              <a:ext uri="{FF2B5EF4-FFF2-40B4-BE49-F238E27FC236}">
                <a16:creationId xmlns:a16="http://schemas.microsoft.com/office/drawing/2014/main" id="{99DF7249-29BB-3D73-F6A4-6DB86EE05B58}"/>
              </a:ext>
            </a:extLst>
          </p:cNvPr>
          <p:cNvSpPr>
            <a:spLocks/>
          </p:cNvSpPr>
          <p:nvPr userDrawn="1"/>
        </p:nvSpPr>
        <p:spPr bwMode="auto">
          <a:xfrm rot="5400000" flipV="1">
            <a:off x="10746956" y="5246525"/>
            <a:ext cx="1941419" cy="970853"/>
          </a:xfrm>
          <a:custGeom>
            <a:avLst/>
            <a:gdLst>
              <a:gd name="T0" fmla="+- 0 3550 1221"/>
              <a:gd name="T1" fmla="*/ T0 w 2329"/>
              <a:gd name="T2" fmla="+- 0 15840 14676"/>
              <a:gd name="T3" fmla="*/ 15840 h 1165"/>
              <a:gd name="T4" fmla="+- 0 2386 1221"/>
              <a:gd name="T5" fmla="*/ T4 w 2329"/>
              <a:gd name="T6" fmla="+- 0 14676 14676"/>
              <a:gd name="T7" fmla="*/ 14676 h 1165"/>
              <a:gd name="T8" fmla="+- 0 1221 1221"/>
              <a:gd name="T9" fmla="*/ T8 w 2329"/>
              <a:gd name="T10" fmla="+- 0 15840 14676"/>
              <a:gd name="T11" fmla="*/ 15840 h 1165"/>
              <a:gd name="T12" fmla="+- 0 3550 1221"/>
              <a:gd name="T13" fmla="*/ T12 w 2329"/>
              <a:gd name="T14" fmla="+- 0 15840 14676"/>
              <a:gd name="T15" fmla="*/ 15840 h 116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329" h="1165">
                <a:moveTo>
                  <a:pt x="2329" y="1164"/>
                </a:moveTo>
                <a:lnTo>
                  <a:pt x="1165" y="0"/>
                </a:lnTo>
                <a:lnTo>
                  <a:pt x="0" y="1164"/>
                </a:lnTo>
                <a:lnTo>
                  <a:pt x="2329" y="1164"/>
                </a:lnTo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2" name="Picture 1" descr="A logo of a mosquito&#10;&#10;Description automatically generated">
            <a:extLst>
              <a:ext uri="{FF2B5EF4-FFF2-40B4-BE49-F238E27FC236}">
                <a16:creationId xmlns:a16="http://schemas.microsoft.com/office/drawing/2014/main" id="{6204FF5B-0C8E-84ED-4FAE-D1E6B6CBC6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45" y="5138164"/>
            <a:ext cx="1336298" cy="13362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7419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849019A-3A81-A923-2C02-BBC87319D9E0}"/>
              </a:ext>
            </a:extLst>
          </p:cNvPr>
          <p:cNvGrpSpPr/>
          <p:nvPr userDrawn="1"/>
        </p:nvGrpSpPr>
        <p:grpSpPr>
          <a:xfrm flipH="1">
            <a:off x="9996122" y="3896273"/>
            <a:ext cx="2195878" cy="2961727"/>
            <a:chOff x="1" y="3900132"/>
            <a:chExt cx="2195878" cy="2961727"/>
          </a:xfrm>
        </p:grpSpPr>
        <p:sp>
          <p:nvSpPr>
            <p:cNvPr id="2" name="Freeform 14">
              <a:extLst>
                <a:ext uri="{FF2B5EF4-FFF2-40B4-BE49-F238E27FC236}">
                  <a16:creationId xmlns:a16="http://schemas.microsoft.com/office/drawing/2014/main" id="{3E16527A-D89E-1C0F-CECD-53A94AE76BF0}"/>
                </a:ext>
              </a:extLst>
            </p:cNvPr>
            <p:cNvSpPr>
              <a:spLocks/>
            </p:cNvSpPr>
            <p:nvPr userDrawn="1"/>
          </p:nvSpPr>
          <p:spPr bwMode="auto">
            <a:xfrm rot="16200000" flipV="1">
              <a:off x="456051" y="5122031"/>
              <a:ext cx="1491283" cy="1988373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8C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4" name="Freeform 15">
              <a:extLst>
                <a:ext uri="{FF2B5EF4-FFF2-40B4-BE49-F238E27FC236}">
                  <a16:creationId xmlns:a16="http://schemas.microsoft.com/office/drawing/2014/main" id="{B418E8BA-413D-64FE-660F-733FA12E4E8E}"/>
                </a:ext>
              </a:extLst>
            </p:cNvPr>
            <p:cNvSpPr>
              <a:spLocks/>
            </p:cNvSpPr>
            <p:nvPr userDrawn="1"/>
          </p:nvSpPr>
          <p:spPr bwMode="auto">
            <a:xfrm rot="16200000" flipV="1">
              <a:off x="-135" y="5890869"/>
              <a:ext cx="968626" cy="968353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5" name="Freeform 18">
              <a:extLst>
                <a:ext uri="{FF2B5EF4-FFF2-40B4-BE49-F238E27FC236}">
                  <a16:creationId xmlns:a16="http://schemas.microsoft.com/office/drawing/2014/main" id="{5020AF10-6209-A0E9-E9AE-9C37F00DD883}"/>
                </a:ext>
              </a:extLst>
            </p:cNvPr>
            <p:cNvSpPr>
              <a:spLocks/>
            </p:cNvSpPr>
            <p:nvPr userDrawn="1"/>
          </p:nvSpPr>
          <p:spPr bwMode="auto">
            <a:xfrm rot="16200000" flipV="1">
              <a:off x="-485281" y="4385415"/>
              <a:ext cx="1941419" cy="970853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A4A50AEB-6CA1-AB83-FD9D-8F6F640EC3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6246" y="142455"/>
            <a:ext cx="8997138" cy="134747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CDEFCF-6ACC-7493-68E7-F0720C162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16246" y="1620456"/>
            <a:ext cx="8997138" cy="0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D75B0CF6-D9FF-1FEF-E1CD-07EE04C9E4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6245" y="1748490"/>
            <a:ext cx="8997139" cy="1404359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2" name="Picture 11" descr="A logo of a mosquito&#10;&#10;Description automatically generated">
            <a:extLst>
              <a:ext uri="{FF2B5EF4-FFF2-40B4-BE49-F238E27FC236}">
                <a16:creationId xmlns:a16="http://schemas.microsoft.com/office/drawing/2014/main" id="{1181F413-C8C5-F588-36FA-3405629194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736" y="397870"/>
            <a:ext cx="1600200" cy="16002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815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9431" y="155339"/>
            <a:ext cx="10352810" cy="88972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75992517-0394-6B43-B15D-2A86A34512F3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879431" y="1236656"/>
            <a:ext cx="10425879" cy="481315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CF60AB-483F-1E6D-DCD0-A260768AE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79431" y="1102028"/>
            <a:ext cx="10008777" cy="0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 descr="A logo of a mosquito&#10;&#10;Description automatically generated">
            <a:extLst>
              <a:ext uri="{FF2B5EF4-FFF2-40B4-BE49-F238E27FC236}">
                <a16:creationId xmlns:a16="http://schemas.microsoft.com/office/drawing/2014/main" id="{E8117AF7-F364-CBC5-4CDC-643140F986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913" y="92684"/>
            <a:ext cx="1062100" cy="10621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833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9431" y="155339"/>
            <a:ext cx="10352810" cy="88972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75992517-0394-6B43-B15D-2A86A34512F3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879431" y="1236656"/>
            <a:ext cx="10425879" cy="481315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CF60AB-483F-1E6D-DCD0-A260768AE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79431" y="1102028"/>
            <a:ext cx="10008777" cy="0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5703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9431" y="155339"/>
            <a:ext cx="10352810" cy="88972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75992517-0394-6B43-B15D-2A86A34512F3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879431" y="1236656"/>
            <a:ext cx="10425879" cy="481315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</p:spTree>
    <p:extLst>
      <p:ext uri="{BB962C8B-B14F-4D97-AF65-F5344CB8AC3E}">
        <p14:creationId xmlns:p14="http://schemas.microsoft.com/office/powerpoint/2010/main" val="2958543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155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92120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September 3, 20XX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C9955F1C-C0B1-BA44-8905-6991FA0D1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4790" y="6332220"/>
            <a:ext cx="149733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Demi"/>
                <a:ea typeface="+mn-ea"/>
                <a:cs typeface="+mn-cs"/>
              </a:rPr>
              <a:t>Annual Review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155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3758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  <p:sldLayoutId id="2147483669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3.jpeg"/><Relationship Id="rId7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bug&#10;&#10;AI-generated content may be incorrect.">
            <a:extLst>
              <a:ext uri="{FF2B5EF4-FFF2-40B4-BE49-F238E27FC236}">
                <a16:creationId xmlns:a16="http://schemas.microsoft.com/office/drawing/2014/main" id="{7A6501FF-8ED2-23E2-D411-CDD9C83B4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F39C7-F555-163F-FA6F-2422D3BF3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b="0" spc="0" dirty="0">
                <a:solidFill>
                  <a:schemeClr val="tx1"/>
                </a:solidFill>
              </a:rPr>
              <a:t>Mosquito &amp; Vector Control</a:t>
            </a:r>
            <a:br>
              <a:rPr lang="en-US" b="0" spc="0" dirty="0">
                <a:solidFill>
                  <a:schemeClr val="tx1"/>
                </a:solidFill>
              </a:rPr>
            </a:br>
            <a:r>
              <a:rPr lang="en-US" b="0" spc="0" dirty="0">
                <a:solidFill>
                  <a:schemeClr val="tx1"/>
                </a:solidFill>
              </a:rPr>
              <a:t>In Orange County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CE7BD-22AF-2FFE-D753-F8DA30993F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57198" y="3868788"/>
            <a:ext cx="8892120" cy="1606189"/>
          </a:xfrm>
        </p:spPr>
        <p:txBody>
          <a:bodyPr>
            <a:normAutofit/>
          </a:bodyPr>
          <a:lstStyle/>
          <a:p>
            <a:pPr algn="r"/>
            <a:r>
              <a:rPr lang="en-US" sz="2000" dirty="0">
                <a:solidFill>
                  <a:schemeClr val="tx1"/>
                </a:solidFill>
              </a:rPr>
              <a:t>Brian Brannon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Public Information Officer </a:t>
            </a:r>
          </a:p>
          <a:p>
            <a:pPr algn="r">
              <a:spcBef>
                <a:spcPts val="0"/>
              </a:spcBef>
            </a:pPr>
            <a:r>
              <a:rPr lang="en-US" sz="2000" dirty="0">
                <a:solidFill>
                  <a:schemeClr val="tx1"/>
                </a:solidFill>
              </a:rPr>
              <a:t>   Orange County Mosquito and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Vector Control District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32FCA76-A5DF-A9B3-A26B-E8E714DCA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>
            <a:off x="1" y="2203263"/>
            <a:ext cx="6099248" cy="4654734"/>
            <a:chOff x="0" y="13130"/>
            <a:chExt cx="3550" cy="2710"/>
          </a:xfrm>
        </p:grpSpPr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F1750D52-BA05-3610-9D77-9C8C7EE59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3130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DD0AC0BD-D017-9340-53D5-46F908EE2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760DA0AF-539B-329C-254E-C9D412BBD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rgbClr val="EA8C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5699B1-5F76-4FD0-7F72-F68E11678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147028" y="3688128"/>
            <a:ext cx="9711598" cy="0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6035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8CB95-B5E6-4188-F037-FBB0DA9A4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range, plant&#10;&#10;AI-generated content may be incorrect.">
            <a:extLst>
              <a:ext uri="{FF2B5EF4-FFF2-40B4-BE49-F238E27FC236}">
                <a16:creationId xmlns:a16="http://schemas.microsoft.com/office/drawing/2014/main" id="{110630BE-CB47-10F7-2591-A1EB81291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reeform 15">
            <a:extLst>
              <a:ext uri="{FF2B5EF4-FFF2-40B4-BE49-F238E27FC236}">
                <a16:creationId xmlns:a16="http://schemas.microsoft.com/office/drawing/2014/main" id="{30E625CB-FB35-743A-F9A6-0D61A47C5014}"/>
              </a:ext>
            </a:extLst>
          </p:cNvPr>
          <p:cNvSpPr>
            <a:spLocks/>
          </p:cNvSpPr>
          <p:nvPr/>
        </p:nvSpPr>
        <p:spPr bwMode="auto">
          <a:xfrm rot="2750409" flipV="1">
            <a:off x="9943112" y="6387270"/>
            <a:ext cx="938221" cy="951596"/>
          </a:xfrm>
          <a:custGeom>
            <a:avLst/>
            <a:gdLst>
              <a:gd name="T0" fmla="*/ 0 w 1162"/>
              <a:gd name="T1" fmla="+- 0 14679 14679"/>
              <a:gd name="T2" fmla="*/ 14679 h 1162"/>
              <a:gd name="T3" fmla="*/ 0 w 1162"/>
              <a:gd name="T4" fmla="+- 0 15840 14679"/>
              <a:gd name="T5" fmla="*/ 15840 h 1162"/>
              <a:gd name="T6" fmla="*/ 1161 w 1162"/>
              <a:gd name="T7" fmla="+- 0 15840 14679"/>
              <a:gd name="T8" fmla="*/ 15840 h 1162"/>
              <a:gd name="T9" fmla="*/ 0 w 1162"/>
              <a:gd name="T10" fmla="+- 0 14679 14679"/>
              <a:gd name="T11" fmla="*/ 14679 h 1162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1162" h="1162">
                <a:moveTo>
                  <a:pt x="0" y="0"/>
                </a:moveTo>
                <a:lnTo>
                  <a:pt x="0" y="1161"/>
                </a:lnTo>
                <a:lnTo>
                  <a:pt x="1161" y="1161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E8F4AC86-2461-3EA5-0804-E7BD387E69AF}"/>
              </a:ext>
            </a:extLst>
          </p:cNvPr>
          <p:cNvSpPr>
            <a:spLocks/>
          </p:cNvSpPr>
          <p:nvPr/>
        </p:nvSpPr>
        <p:spPr bwMode="auto">
          <a:xfrm rot="5400000" flipV="1">
            <a:off x="10746956" y="5246525"/>
            <a:ext cx="1941419" cy="970853"/>
          </a:xfrm>
          <a:custGeom>
            <a:avLst/>
            <a:gdLst>
              <a:gd name="T0" fmla="+- 0 3550 1221"/>
              <a:gd name="T1" fmla="*/ T0 w 2329"/>
              <a:gd name="T2" fmla="+- 0 15840 14676"/>
              <a:gd name="T3" fmla="*/ 15840 h 1165"/>
              <a:gd name="T4" fmla="+- 0 2386 1221"/>
              <a:gd name="T5" fmla="*/ T4 w 2329"/>
              <a:gd name="T6" fmla="+- 0 14676 14676"/>
              <a:gd name="T7" fmla="*/ 14676 h 1165"/>
              <a:gd name="T8" fmla="+- 0 1221 1221"/>
              <a:gd name="T9" fmla="*/ T8 w 2329"/>
              <a:gd name="T10" fmla="+- 0 15840 14676"/>
              <a:gd name="T11" fmla="*/ 15840 h 1165"/>
              <a:gd name="T12" fmla="+- 0 3550 1221"/>
              <a:gd name="T13" fmla="*/ T12 w 2329"/>
              <a:gd name="T14" fmla="+- 0 15840 14676"/>
              <a:gd name="T15" fmla="*/ 15840 h 116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329" h="1165">
                <a:moveTo>
                  <a:pt x="2329" y="1164"/>
                </a:moveTo>
                <a:lnTo>
                  <a:pt x="1165" y="0"/>
                </a:lnTo>
                <a:lnTo>
                  <a:pt x="0" y="1164"/>
                </a:lnTo>
                <a:lnTo>
                  <a:pt x="2329" y="1164"/>
                </a:lnTo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2" name="Picture 11" descr="A logo of a mosquito&#10;&#10;Description automatically generated">
            <a:extLst>
              <a:ext uri="{FF2B5EF4-FFF2-40B4-BE49-F238E27FC236}">
                <a16:creationId xmlns:a16="http://schemas.microsoft.com/office/drawing/2014/main" id="{595775E2-7ED4-2CDD-DA40-3F4DEC149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44" y="4636537"/>
            <a:ext cx="1837925" cy="1837925"/>
          </a:xfrm>
          <a:prstGeom prst="rect">
            <a:avLst/>
          </a:prstGeom>
          <a:ln>
            <a:noFill/>
          </a:ln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3E87DD9-22D2-BB2E-740D-F1B97EC850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9431" y="155339"/>
            <a:ext cx="10352810" cy="8897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Mosquito breeding sources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DE2101-C070-5A6A-A11E-8124A091A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79431" y="1102028"/>
            <a:ext cx="10352808" cy="0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Freeform 14">
            <a:extLst>
              <a:ext uri="{FF2B5EF4-FFF2-40B4-BE49-F238E27FC236}">
                <a16:creationId xmlns:a16="http://schemas.microsoft.com/office/drawing/2014/main" id="{ADCA4244-DD2A-1576-8FA9-5ECFAF498E33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10482857" y="5118172"/>
            <a:ext cx="1491283" cy="1988373"/>
          </a:xfrm>
          <a:custGeom>
            <a:avLst/>
            <a:gdLst>
              <a:gd name="T0" fmla="*/ 0 w 1789"/>
              <a:gd name="T1" fmla="+- 0 12290 12290"/>
              <a:gd name="T2" fmla="*/ 12290 h 2386"/>
              <a:gd name="T3" fmla="*/ 0 w 1789"/>
              <a:gd name="T4" fmla="+- 0 13484 12290"/>
              <a:gd name="T5" fmla="*/ 13484 h 2386"/>
              <a:gd name="T6" fmla="*/ 1192 w 1789"/>
              <a:gd name="T7" fmla="+- 0 14676 12290"/>
              <a:gd name="T8" fmla="*/ 14676 h 2386"/>
              <a:gd name="T9" fmla="*/ 1789 w 1789"/>
              <a:gd name="T10" fmla="+- 0 14079 12290"/>
              <a:gd name="T11" fmla="*/ 14079 h 2386"/>
              <a:gd name="T12" fmla="*/ 0 w 1789"/>
              <a:gd name="T13" fmla="+- 0 12290 12290"/>
              <a:gd name="T14" fmla="*/ 12290 h 2386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  <a:cxn ang="0">
                <a:pos x="T12" y="T14"/>
              </a:cxn>
            </a:cxnLst>
            <a:rect l="0" t="0" r="r" b="b"/>
            <a:pathLst>
              <a:path w="1789" h="2386">
                <a:moveTo>
                  <a:pt x="0" y="0"/>
                </a:moveTo>
                <a:lnTo>
                  <a:pt x="0" y="1194"/>
                </a:lnTo>
                <a:lnTo>
                  <a:pt x="1192" y="2386"/>
                </a:lnTo>
                <a:lnTo>
                  <a:pt x="1789" y="1789"/>
                </a:lnTo>
                <a:lnTo>
                  <a:pt x="0" y="0"/>
                </a:lnTo>
                <a:close/>
              </a:path>
            </a:pathLst>
          </a:custGeom>
          <a:solidFill>
            <a:srgbClr val="EA8C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612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AEF17-35DE-B6F0-7CC4-E3339A584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nature&#10;&#10;AI-generated content may be incorrect.">
            <a:extLst>
              <a:ext uri="{FF2B5EF4-FFF2-40B4-BE49-F238E27FC236}">
                <a16:creationId xmlns:a16="http://schemas.microsoft.com/office/drawing/2014/main" id="{C5F7FE66-9B42-FCD0-CE56-4657A03B3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6" b="-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Picture 11" descr="A logo of a mosquito&#10;&#10;Description automatically generated">
            <a:extLst>
              <a:ext uri="{FF2B5EF4-FFF2-40B4-BE49-F238E27FC236}">
                <a16:creationId xmlns:a16="http://schemas.microsoft.com/office/drawing/2014/main" id="{6376BB45-8DAA-5DAF-D0C1-A6DB652A66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44" y="4636537"/>
            <a:ext cx="1837925" cy="1837925"/>
          </a:xfrm>
          <a:prstGeom prst="rect">
            <a:avLst/>
          </a:prstGeom>
          <a:ln>
            <a:noFill/>
          </a:ln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77C4D69-1B7C-032E-964D-E1F6E857B0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9431" y="155339"/>
            <a:ext cx="10352810" cy="8897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Mosquito breeding sources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F833DE9-A3AB-3E1C-EDB6-F27C2EFD08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79431" y="1102028"/>
            <a:ext cx="10352808" cy="0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Freeform 15">
            <a:extLst>
              <a:ext uri="{FF2B5EF4-FFF2-40B4-BE49-F238E27FC236}">
                <a16:creationId xmlns:a16="http://schemas.microsoft.com/office/drawing/2014/main" id="{B8A565F9-0B05-806E-6AA3-BE1829C6CAB0}"/>
              </a:ext>
            </a:extLst>
          </p:cNvPr>
          <p:cNvSpPr>
            <a:spLocks/>
          </p:cNvSpPr>
          <p:nvPr/>
        </p:nvSpPr>
        <p:spPr bwMode="auto">
          <a:xfrm rot="2750409" flipV="1">
            <a:off x="9943112" y="6387270"/>
            <a:ext cx="938221" cy="951596"/>
          </a:xfrm>
          <a:custGeom>
            <a:avLst/>
            <a:gdLst>
              <a:gd name="T0" fmla="*/ 0 w 1162"/>
              <a:gd name="T1" fmla="+- 0 14679 14679"/>
              <a:gd name="T2" fmla="*/ 14679 h 1162"/>
              <a:gd name="T3" fmla="*/ 0 w 1162"/>
              <a:gd name="T4" fmla="+- 0 15840 14679"/>
              <a:gd name="T5" fmla="*/ 15840 h 1162"/>
              <a:gd name="T6" fmla="*/ 1161 w 1162"/>
              <a:gd name="T7" fmla="+- 0 15840 14679"/>
              <a:gd name="T8" fmla="*/ 15840 h 1162"/>
              <a:gd name="T9" fmla="*/ 0 w 1162"/>
              <a:gd name="T10" fmla="+- 0 14679 14679"/>
              <a:gd name="T11" fmla="*/ 14679 h 1162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1162" h="1162">
                <a:moveTo>
                  <a:pt x="0" y="0"/>
                </a:moveTo>
                <a:lnTo>
                  <a:pt x="0" y="1161"/>
                </a:lnTo>
                <a:lnTo>
                  <a:pt x="1161" y="1161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0" name="Freeform 18">
            <a:extLst>
              <a:ext uri="{FF2B5EF4-FFF2-40B4-BE49-F238E27FC236}">
                <a16:creationId xmlns:a16="http://schemas.microsoft.com/office/drawing/2014/main" id="{A2B66A07-26B8-09C3-D409-44A1687D5FD9}"/>
              </a:ext>
            </a:extLst>
          </p:cNvPr>
          <p:cNvSpPr>
            <a:spLocks/>
          </p:cNvSpPr>
          <p:nvPr/>
        </p:nvSpPr>
        <p:spPr bwMode="auto">
          <a:xfrm rot="5400000" flipV="1">
            <a:off x="10746956" y="5246525"/>
            <a:ext cx="1941419" cy="970853"/>
          </a:xfrm>
          <a:custGeom>
            <a:avLst/>
            <a:gdLst>
              <a:gd name="T0" fmla="+- 0 3550 1221"/>
              <a:gd name="T1" fmla="*/ T0 w 2329"/>
              <a:gd name="T2" fmla="+- 0 15840 14676"/>
              <a:gd name="T3" fmla="*/ 15840 h 1165"/>
              <a:gd name="T4" fmla="+- 0 2386 1221"/>
              <a:gd name="T5" fmla="*/ T4 w 2329"/>
              <a:gd name="T6" fmla="+- 0 14676 14676"/>
              <a:gd name="T7" fmla="*/ 14676 h 1165"/>
              <a:gd name="T8" fmla="+- 0 1221 1221"/>
              <a:gd name="T9" fmla="*/ T8 w 2329"/>
              <a:gd name="T10" fmla="+- 0 15840 14676"/>
              <a:gd name="T11" fmla="*/ 15840 h 1165"/>
              <a:gd name="T12" fmla="+- 0 3550 1221"/>
              <a:gd name="T13" fmla="*/ T12 w 2329"/>
              <a:gd name="T14" fmla="+- 0 15840 14676"/>
              <a:gd name="T15" fmla="*/ 15840 h 116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329" h="1165">
                <a:moveTo>
                  <a:pt x="2329" y="1164"/>
                </a:moveTo>
                <a:lnTo>
                  <a:pt x="1165" y="0"/>
                </a:lnTo>
                <a:lnTo>
                  <a:pt x="0" y="1164"/>
                </a:lnTo>
                <a:lnTo>
                  <a:pt x="2329" y="1164"/>
                </a:lnTo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id="{D66DAAB0-2859-79E8-D902-78DD7F62B34A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10482857" y="5118172"/>
            <a:ext cx="1491283" cy="1988373"/>
          </a:xfrm>
          <a:custGeom>
            <a:avLst/>
            <a:gdLst>
              <a:gd name="T0" fmla="*/ 0 w 1789"/>
              <a:gd name="T1" fmla="+- 0 12290 12290"/>
              <a:gd name="T2" fmla="*/ 12290 h 2386"/>
              <a:gd name="T3" fmla="*/ 0 w 1789"/>
              <a:gd name="T4" fmla="+- 0 13484 12290"/>
              <a:gd name="T5" fmla="*/ 13484 h 2386"/>
              <a:gd name="T6" fmla="*/ 1192 w 1789"/>
              <a:gd name="T7" fmla="+- 0 14676 12290"/>
              <a:gd name="T8" fmla="*/ 14676 h 2386"/>
              <a:gd name="T9" fmla="*/ 1789 w 1789"/>
              <a:gd name="T10" fmla="+- 0 14079 12290"/>
              <a:gd name="T11" fmla="*/ 14079 h 2386"/>
              <a:gd name="T12" fmla="*/ 0 w 1789"/>
              <a:gd name="T13" fmla="+- 0 12290 12290"/>
              <a:gd name="T14" fmla="*/ 12290 h 2386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  <a:cxn ang="0">
                <a:pos x="T12" y="T14"/>
              </a:cxn>
            </a:cxnLst>
            <a:rect l="0" t="0" r="r" b="b"/>
            <a:pathLst>
              <a:path w="1789" h="2386">
                <a:moveTo>
                  <a:pt x="0" y="0"/>
                </a:moveTo>
                <a:lnTo>
                  <a:pt x="0" y="1194"/>
                </a:lnTo>
                <a:lnTo>
                  <a:pt x="1192" y="2386"/>
                </a:lnTo>
                <a:lnTo>
                  <a:pt x="1789" y="1789"/>
                </a:lnTo>
                <a:lnTo>
                  <a:pt x="0" y="0"/>
                </a:lnTo>
                <a:close/>
              </a:path>
            </a:pathLst>
          </a:custGeom>
          <a:solidFill>
            <a:srgbClr val="EA8C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947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370AF-0F9E-B7A0-9942-2DF894497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ledge, concrete, cement, dirty&#10;&#10;AI-generated content may be incorrect.">
            <a:extLst>
              <a:ext uri="{FF2B5EF4-FFF2-40B4-BE49-F238E27FC236}">
                <a16:creationId xmlns:a16="http://schemas.microsoft.com/office/drawing/2014/main" id="{927C3346-2607-EDEA-22AF-A62D222B1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reeform 15">
            <a:extLst>
              <a:ext uri="{FF2B5EF4-FFF2-40B4-BE49-F238E27FC236}">
                <a16:creationId xmlns:a16="http://schemas.microsoft.com/office/drawing/2014/main" id="{BE003874-E0EA-3C0B-DA89-4EE56CF8E4CD}"/>
              </a:ext>
            </a:extLst>
          </p:cNvPr>
          <p:cNvSpPr>
            <a:spLocks/>
          </p:cNvSpPr>
          <p:nvPr/>
        </p:nvSpPr>
        <p:spPr bwMode="auto">
          <a:xfrm rot="2750409" flipV="1">
            <a:off x="9943112" y="6387270"/>
            <a:ext cx="938221" cy="951596"/>
          </a:xfrm>
          <a:custGeom>
            <a:avLst/>
            <a:gdLst>
              <a:gd name="T0" fmla="*/ 0 w 1162"/>
              <a:gd name="T1" fmla="+- 0 14679 14679"/>
              <a:gd name="T2" fmla="*/ 14679 h 1162"/>
              <a:gd name="T3" fmla="*/ 0 w 1162"/>
              <a:gd name="T4" fmla="+- 0 15840 14679"/>
              <a:gd name="T5" fmla="*/ 15840 h 1162"/>
              <a:gd name="T6" fmla="*/ 1161 w 1162"/>
              <a:gd name="T7" fmla="+- 0 15840 14679"/>
              <a:gd name="T8" fmla="*/ 15840 h 1162"/>
              <a:gd name="T9" fmla="*/ 0 w 1162"/>
              <a:gd name="T10" fmla="+- 0 14679 14679"/>
              <a:gd name="T11" fmla="*/ 14679 h 1162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1162" h="1162">
                <a:moveTo>
                  <a:pt x="0" y="0"/>
                </a:moveTo>
                <a:lnTo>
                  <a:pt x="0" y="1161"/>
                </a:lnTo>
                <a:lnTo>
                  <a:pt x="1161" y="1161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A5BAAB19-2506-6565-2A91-999FAE2C3D4F}"/>
              </a:ext>
            </a:extLst>
          </p:cNvPr>
          <p:cNvSpPr>
            <a:spLocks/>
          </p:cNvSpPr>
          <p:nvPr/>
        </p:nvSpPr>
        <p:spPr bwMode="auto">
          <a:xfrm rot="5400000" flipV="1">
            <a:off x="10746956" y="5246525"/>
            <a:ext cx="1941419" cy="970853"/>
          </a:xfrm>
          <a:custGeom>
            <a:avLst/>
            <a:gdLst>
              <a:gd name="T0" fmla="+- 0 3550 1221"/>
              <a:gd name="T1" fmla="*/ T0 w 2329"/>
              <a:gd name="T2" fmla="+- 0 15840 14676"/>
              <a:gd name="T3" fmla="*/ 15840 h 1165"/>
              <a:gd name="T4" fmla="+- 0 2386 1221"/>
              <a:gd name="T5" fmla="*/ T4 w 2329"/>
              <a:gd name="T6" fmla="+- 0 14676 14676"/>
              <a:gd name="T7" fmla="*/ 14676 h 1165"/>
              <a:gd name="T8" fmla="+- 0 1221 1221"/>
              <a:gd name="T9" fmla="*/ T8 w 2329"/>
              <a:gd name="T10" fmla="+- 0 15840 14676"/>
              <a:gd name="T11" fmla="*/ 15840 h 1165"/>
              <a:gd name="T12" fmla="+- 0 3550 1221"/>
              <a:gd name="T13" fmla="*/ T12 w 2329"/>
              <a:gd name="T14" fmla="+- 0 15840 14676"/>
              <a:gd name="T15" fmla="*/ 15840 h 116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329" h="1165">
                <a:moveTo>
                  <a:pt x="2329" y="1164"/>
                </a:moveTo>
                <a:lnTo>
                  <a:pt x="1165" y="0"/>
                </a:lnTo>
                <a:lnTo>
                  <a:pt x="0" y="1164"/>
                </a:lnTo>
                <a:lnTo>
                  <a:pt x="2329" y="1164"/>
                </a:lnTo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2" name="Picture 11" descr="A logo of a mosquito&#10;&#10;Description automatically generated">
            <a:extLst>
              <a:ext uri="{FF2B5EF4-FFF2-40B4-BE49-F238E27FC236}">
                <a16:creationId xmlns:a16="http://schemas.microsoft.com/office/drawing/2014/main" id="{455E1B6E-1F24-BD25-9C5B-F618B32C86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44" y="4636537"/>
            <a:ext cx="1837925" cy="1837925"/>
          </a:xfrm>
          <a:prstGeom prst="rect">
            <a:avLst/>
          </a:prstGeom>
          <a:ln>
            <a:noFill/>
          </a:ln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DAABB72-FAD7-F9BB-2321-8196297016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9431" y="155339"/>
            <a:ext cx="10352810" cy="8897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Mosquito breeding sources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3CA4538-3E85-7FDF-3CFE-9E19D5436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79431" y="1102028"/>
            <a:ext cx="10352808" cy="0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Freeform 14">
            <a:extLst>
              <a:ext uri="{FF2B5EF4-FFF2-40B4-BE49-F238E27FC236}">
                <a16:creationId xmlns:a16="http://schemas.microsoft.com/office/drawing/2014/main" id="{A48D614A-9C6E-4531-2D5A-FB1520D34B95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10482857" y="5118172"/>
            <a:ext cx="1491283" cy="1988373"/>
          </a:xfrm>
          <a:custGeom>
            <a:avLst/>
            <a:gdLst>
              <a:gd name="T0" fmla="*/ 0 w 1789"/>
              <a:gd name="T1" fmla="+- 0 12290 12290"/>
              <a:gd name="T2" fmla="*/ 12290 h 2386"/>
              <a:gd name="T3" fmla="*/ 0 w 1789"/>
              <a:gd name="T4" fmla="+- 0 13484 12290"/>
              <a:gd name="T5" fmla="*/ 13484 h 2386"/>
              <a:gd name="T6" fmla="*/ 1192 w 1789"/>
              <a:gd name="T7" fmla="+- 0 14676 12290"/>
              <a:gd name="T8" fmla="*/ 14676 h 2386"/>
              <a:gd name="T9" fmla="*/ 1789 w 1789"/>
              <a:gd name="T10" fmla="+- 0 14079 12290"/>
              <a:gd name="T11" fmla="*/ 14079 h 2386"/>
              <a:gd name="T12" fmla="*/ 0 w 1789"/>
              <a:gd name="T13" fmla="+- 0 12290 12290"/>
              <a:gd name="T14" fmla="*/ 12290 h 2386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  <a:cxn ang="0">
                <a:pos x="T12" y="T14"/>
              </a:cxn>
            </a:cxnLst>
            <a:rect l="0" t="0" r="r" b="b"/>
            <a:pathLst>
              <a:path w="1789" h="2386">
                <a:moveTo>
                  <a:pt x="0" y="0"/>
                </a:moveTo>
                <a:lnTo>
                  <a:pt x="0" y="1194"/>
                </a:lnTo>
                <a:lnTo>
                  <a:pt x="1192" y="2386"/>
                </a:lnTo>
                <a:lnTo>
                  <a:pt x="1789" y="1789"/>
                </a:lnTo>
                <a:lnTo>
                  <a:pt x="0" y="0"/>
                </a:lnTo>
                <a:close/>
              </a:path>
            </a:pathLst>
          </a:custGeom>
          <a:solidFill>
            <a:srgbClr val="EA8C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756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BAD8C-EC82-54B3-9FF3-A449149F5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ish swimming in the water&#10;&#10;AI-generated content may be incorrect.">
            <a:extLst>
              <a:ext uri="{FF2B5EF4-FFF2-40B4-BE49-F238E27FC236}">
                <a16:creationId xmlns:a16="http://schemas.microsoft.com/office/drawing/2014/main" id="{76295A68-CB06-36D4-BB65-94F371EE3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reeform 15">
            <a:extLst>
              <a:ext uri="{FF2B5EF4-FFF2-40B4-BE49-F238E27FC236}">
                <a16:creationId xmlns:a16="http://schemas.microsoft.com/office/drawing/2014/main" id="{8B64BCA4-60AF-FCE2-535C-420D3540E5B7}"/>
              </a:ext>
            </a:extLst>
          </p:cNvPr>
          <p:cNvSpPr>
            <a:spLocks/>
          </p:cNvSpPr>
          <p:nvPr/>
        </p:nvSpPr>
        <p:spPr bwMode="auto">
          <a:xfrm rot="2750409" flipV="1">
            <a:off x="9943112" y="6387270"/>
            <a:ext cx="938221" cy="951596"/>
          </a:xfrm>
          <a:custGeom>
            <a:avLst/>
            <a:gdLst>
              <a:gd name="T0" fmla="*/ 0 w 1162"/>
              <a:gd name="T1" fmla="+- 0 14679 14679"/>
              <a:gd name="T2" fmla="*/ 14679 h 1162"/>
              <a:gd name="T3" fmla="*/ 0 w 1162"/>
              <a:gd name="T4" fmla="+- 0 15840 14679"/>
              <a:gd name="T5" fmla="*/ 15840 h 1162"/>
              <a:gd name="T6" fmla="*/ 1161 w 1162"/>
              <a:gd name="T7" fmla="+- 0 15840 14679"/>
              <a:gd name="T8" fmla="*/ 15840 h 1162"/>
              <a:gd name="T9" fmla="*/ 0 w 1162"/>
              <a:gd name="T10" fmla="+- 0 14679 14679"/>
              <a:gd name="T11" fmla="*/ 14679 h 1162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1162" h="1162">
                <a:moveTo>
                  <a:pt x="0" y="0"/>
                </a:moveTo>
                <a:lnTo>
                  <a:pt x="0" y="1161"/>
                </a:lnTo>
                <a:lnTo>
                  <a:pt x="1161" y="1161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169F6481-EDAE-F5B7-7B1D-7A2CB869A1AB}"/>
              </a:ext>
            </a:extLst>
          </p:cNvPr>
          <p:cNvSpPr>
            <a:spLocks/>
          </p:cNvSpPr>
          <p:nvPr/>
        </p:nvSpPr>
        <p:spPr bwMode="auto">
          <a:xfrm rot="5400000" flipV="1">
            <a:off x="10746956" y="5246525"/>
            <a:ext cx="1941419" cy="970853"/>
          </a:xfrm>
          <a:custGeom>
            <a:avLst/>
            <a:gdLst>
              <a:gd name="T0" fmla="+- 0 3550 1221"/>
              <a:gd name="T1" fmla="*/ T0 w 2329"/>
              <a:gd name="T2" fmla="+- 0 15840 14676"/>
              <a:gd name="T3" fmla="*/ 15840 h 1165"/>
              <a:gd name="T4" fmla="+- 0 2386 1221"/>
              <a:gd name="T5" fmla="*/ T4 w 2329"/>
              <a:gd name="T6" fmla="+- 0 14676 14676"/>
              <a:gd name="T7" fmla="*/ 14676 h 1165"/>
              <a:gd name="T8" fmla="+- 0 1221 1221"/>
              <a:gd name="T9" fmla="*/ T8 w 2329"/>
              <a:gd name="T10" fmla="+- 0 15840 14676"/>
              <a:gd name="T11" fmla="*/ 15840 h 1165"/>
              <a:gd name="T12" fmla="+- 0 3550 1221"/>
              <a:gd name="T13" fmla="*/ T12 w 2329"/>
              <a:gd name="T14" fmla="+- 0 15840 14676"/>
              <a:gd name="T15" fmla="*/ 15840 h 116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329" h="1165">
                <a:moveTo>
                  <a:pt x="2329" y="1164"/>
                </a:moveTo>
                <a:lnTo>
                  <a:pt x="1165" y="0"/>
                </a:lnTo>
                <a:lnTo>
                  <a:pt x="0" y="1164"/>
                </a:lnTo>
                <a:lnTo>
                  <a:pt x="2329" y="1164"/>
                </a:lnTo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2" name="Picture 11" descr="A logo of a mosquito&#10;&#10;Description automatically generated">
            <a:extLst>
              <a:ext uri="{FF2B5EF4-FFF2-40B4-BE49-F238E27FC236}">
                <a16:creationId xmlns:a16="http://schemas.microsoft.com/office/drawing/2014/main" id="{8976BFAF-2E38-7406-55FC-CF20587BC1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44" y="4636537"/>
            <a:ext cx="1837925" cy="1837925"/>
          </a:xfrm>
          <a:prstGeom prst="rect">
            <a:avLst/>
          </a:prstGeom>
          <a:ln>
            <a:noFill/>
          </a:ln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9EBC7C4-EF78-F42B-3FCC-FF629AD0A2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9431" y="155339"/>
            <a:ext cx="10352810" cy="8897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Mosquitofish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7251E8-9040-F586-2011-BD3275754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79431" y="1102028"/>
            <a:ext cx="10352808" cy="0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Freeform 14">
            <a:extLst>
              <a:ext uri="{FF2B5EF4-FFF2-40B4-BE49-F238E27FC236}">
                <a16:creationId xmlns:a16="http://schemas.microsoft.com/office/drawing/2014/main" id="{B370D7AC-E9C1-3E50-5911-98592BB7E768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10482857" y="5118172"/>
            <a:ext cx="1491283" cy="1988373"/>
          </a:xfrm>
          <a:custGeom>
            <a:avLst/>
            <a:gdLst>
              <a:gd name="T0" fmla="*/ 0 w 1789"/>
              <a:gd name="T1" fmla="+- 0 12290 12290"/>
              <a:gd name="T2" fmla="*/ 12290 h 2386"/>
              <a:gd name="T3" fmla="*/ 0 w 1789"/>
              <a:gd name="T4" fmla="+- 0 13484 12290"/>
              <a:gd name="T5" fmla="*/ 13484 h 2386"/>
              <a:gd name="T6" fmla="*/ 1192 w 1789"/>
              <a:gd name="T7" fmla="+- 0 14676 12290"/>
              <a:gd name="T8" fmla="*/ 14676 h 2386"/>
              <a:gd name="T9" fmla="*/ 1789 w 1789"/>
              <a:gd name="T10" fmla="+- 0 14079 12290"/>
              <a:gd name="T11" fmla="*/ 14079 h 2386"/>
              <a:gd name="T12" fmla="*/ 0 w 1789"/>
              <a:gd name="T13" fmla="+- 0 12290 12290"/>
              <a:gd name="T14" fmla="*/ 12290 h 2386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  <a:cxn ang="0">
                <a:pos x="T12" y="T14"/>
              </a:cxn>
            </a:cxnLst>
            <a:rect l="0" t="0" r="r" b="b"/>
            <a:pathLst>
              <a:path w="1789" h="2386">
                <a:moveTo>
                  <a:pt x="0" y="0"/>
                </a:moveTo>
                <a:lnTo>
                  <a:pt x="0" y="1194"/>
                </a:lnTo>
                <a:lnTo>
                  <a:pt x="1192" y="2386"/>
                </a:lnTo>
                <a:lnTo>
                  <a:pt x="1789" y="1789"/>
                </a:lnTo>
                <a:lnTo>
                  <a:pt x="0" y="0"/>
                </a:lnTo>
                <a:close/>
              </a:path>
            </a:pathLst>
          </a:custGeom>
          <a:solidFill>
            <a:srgbClr val="EA8C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641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3D226-38AD-957F-3884-E09A6D18B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BC075D-7ED6-B6A3-A00B-E4BD6D4F3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reeform 15">
            <a:extLst>
              <a:ext uri="{FF2B5EF4-FFF2-40B4-BE49-F238E27FC236}">
                <a16:creationId xmlns:a16="http://schemas.microsoft.com/office/drawing/2014/main" id="{D3444735-4578-593F-F83F-8ECF0B2DA4AA}"/>
              </a:ext>
            </a:extLst>
          </p:cNvPr>
          <p:cNvSpPr>
            <a:spLocks/>
          </p:cNvSpPr>
          <p:nvPr/>
        </p:nvSpPr>
        <p:spPr bwMode="auto">
          <a:xfrm rot="2750409" flipV="1">
            <a:off x="9943112" y="6387270"/>
            <a:ext cx="938221" cy="951596"/>
          </a:xfrm>
          <a:custGeom>
            <a:avLst/>
            <a:gdLst>
              <a:gd name="T0" fmla="*/ 0 w 1162"/>
              <a:gd name="T1" fmla="+- 0 14679 14679"/>
              <a:gd name="T2" fmla="*/ 14679 h 1162"/>
              <a:gd name="T3" fmla="*/ 0 w 1162"/>
              <a:gd name="T4" fmla="+- 0 15840 14679"/>
              <a:gd name="T5" fmla="*/ 15840 h 1162"/>
              <a:gd name="T6" fmla="*/ 1161 w 1162"/>
              <a:gd name="T7" fmla="+- 0 15840 14679"/>
              <a:gd name="T8" fmla="*/ 15840 h 1162"/>
              <a:gd name="T9" fmla="*/ 0 w 1162"/>
              <a:gd name="T10" fmla="+- 0 14679 14679"/>
              <a:gd name="T11" fmla="*/ 14679 h 1162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1162" h="1162">
                <a:moveTo>
                  <a:pt x="0" y="0"/>
                </a:moveTo>
                <a:lnTo>
                  <a:pt x="0" y="1161"/>
                </a:lnTo>
                <a:lnTo>
                  <a:pt x="1161" y="1161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CC34868E-5ABB-870D-ADE5-45C387D3D67F}"/>
              </a:ext>
            </a:extLst>
          </p:cNvPr>
          <p:cNvSpPr>
            <a:spLocks/>
          </p:cNvSpPr>
          <p:nvPr/>
        </p:nvSpPr>
        <p:spPr bwMode="auto">
          <a:xfrm rot="5400000" flipV="1">
            <a:off x="10746956" y="5246525"/>
            <a:ext cx="1941419" cy="970853"/>
          </a:xfrm>
          <a:custGeom>
            <a:avLst/>
            <a:gdLst>
              <a:gd name="T0" fmla="+- 0 3550 1221"/>
              <a:gd name="T1" fmla="*/ T0 w 2329"/>
              <a:gd name="T2" fmla="+- 0 15840 14676"/>
              <a:gd name="T3" fmla="*/ 15840 h 1165"/>
              <a:gd name="T4" fmla="+- 0 2386 1221"/>
              <a:gd name="T5" fmla="*/ T4 w 2329"/>
              <a:gd name="T6" fmla="+- 0 14676 14676"/>
              <a:gd name="T7" fmla="*/ 14676 h 1165"/>
              <a:gd name="T8" fmla="+- 0 1221 1221"/>
              <a:gd name="T9" fmla="*/ T8 w 2329"/>
              <a:gd name="T10" fmla="+- 0 15840 14676"/>
              <a:gd name="T11" fmla="*/ 15840 h 1165"/>
              <a:gd name="T12" fmla="+- 0 3550 1221"/>
              <a:gd name="T13" fmla="*/ T12 w 2329"/>
              <a:gd name="T14" fmla="+- 0 15840 14676"/>
              <a:gd name="T15" fmla="*/ 15840 h 116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329" h="1165">
                <a:moveTo>
                  <a:pt x="2329" y="1164"/>
                </a:moveTo>
                <a:lnTo>
                  <a:pt x="1165" y="0"/>
                </a:lnTo>
                <a:lnTo>
                  <a:pt x="0" y="1164"/>
                </a:lnTo>
                <a:lnTo>
                  <a:pt x="2329" y="1164"/>
                </a:lnTo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2" name="Picture 11" descr="A logo of a mosquito&#10;&#10;Description automatically generated">
            <a:extLst>
              <a:ext uri="{FF2B5EF4-FFF2-40B4-BE49-F238E27FC236}">
                <a16:creationId xmlns:a16="http://schemas.microsoft.com/office/drawing/2014/main" id="{BD87781D-8552-B93A-F679-1A5F2A783D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44" y="4636537"/>
            <a:ext cx="1837925" cy="1837925"/>
          </a:xfrm>
          <a:prstGeom prst="rect">
            <a:avLst/>
          </a:prstGeom>
          <a:ln>
            <a:noFill/>
          </a:ln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4D8353A-D57B-1B97-1808-3C016694E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9431" y="155339"/>
            <a:ext cx="10352810" cy="8897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Mosquitofish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17DEAC-AF96-8619-B53A-86351AE75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79431" y="1102028"/>
            <a:ext cx="10352808" cy="0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Freeform 14">
            <a:extLst>
              <a:ext uri="{FF2B5EF4-FFF2-40B4-BE49-F238E27FC236}">
                <a16:creationId xmlns:a16="http://schemas.microsoft.com/office/drawing/2014/main" id="{0B9157D6-ECD4-893E-EECC-41C5052C66F7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10482857" y="5118172"/>
            <a:ext cx="1491283" cy="1988373"/>
          </a:xfrm>
          <a:custGeom>
            <a:avLst/>
            <a:gdLst>
              <a:gd name="T0" fmla="*/ 0 w 1789"/>
              <a:gd name="T1" fmla="+- 0 12290 12290"/>
              <a:gd name="T2" fmla="*/ 12290 h 2386"/>
              <a:gd name="T3" fmla="*/ 0 w 1789"/>
              <a:gd name="T4" fmla="+- 0 13484 12290"/>
              <a:gd name="T5" fmla="*/ 13484 h 2386"/>
              <a:gd name="T6" fmla="*/ 1192 w 1789"/>
              <a:gd name="T7" fmla="+- 0 14676 12290"/>
              <a:gd name="T8" fmla="*/ 14676 h 2386"/>
              <a:gd name="T9" fmla="*/ 1789 w 1789"/>
              <a:gd name="T10" fmla="+- 0 14079 12290"/>
              <a:gd name="T11" fmla="*/ 14079 h 2386"/>
              <a:gd name="T12" fmla="*/ 0 w 1789"/>
              <a:gd name="T13" fmla="+- 0 12290 12290"/>
              <a:gd name="T14" fmla="*/ 12290 h 2386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  <a:cxn ang="0">
                <a:pos x="T12" y="T14"/>
              </a:cxn>
            </a:cxnLst>
            <a:rect l="0" t="0" r="r" b="b"/>
            <a:pathLst>
              <a:path w="1789" h="2386">
                <a:moveTo>
                  <a:pt x="0" y="0"/>
                </a:moveTo>
                <a:lnTo>
                  <a:pt x="0" y="1194"/>
                </a:lnTo>
                <a:lnTo>
                  <a:pt x="1192" y="2386"/>
                </a:lnTo>
                <a:lnTo>
                  <a:pt x="1789" y="1789"/>
                </a:lnTo>
                <a:lnTo>
                  <a:pt x="0" y="0"/>
                </a:lnTo>
                <a:close/>
              </a:path>
            </a:pathLst>
          </a:custGeom>
          <a:solidFill>
            <a:srgbClr val="EA8C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321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28997-52D1-79F7-9675-C05829954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rog&#10;&#10;AI-generated content may be incorrect.">
            <a:extLst>
              <a:ext uri="{FF2B5EF4-FFF2-40B4-BE49-F238E27FC236}">
                <a16:creationId xmlns:a16="http://schemas.microsoft.com/office/drawing/2014/main" id="{E3E410B6-DD18-E4D6-8A03-1F8057102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reeform 15">
            <a:extLst>
              <a:ext uri="{FF2B5EF4-FFF2-40B4-BE49-F238E27FC236}">
                <a16:creationId xmlns:a16="http://schemas.microsoft.com/office/drawing/2014/main" id="{8AE239C3-832A-B91C-2D38-8DCD98CEC587}"/>
              </a:ext>
            </a:extLst>
          </p:cNvPr>
          <p:cNvSpPr>
            <a:spLocks/>
          </p:cNvSpPr>
          <p:nvPr/>
        </p:nvSpPr>
        <p:spPr bwMode="auto">
          <a:xfrm rot="2750409" flipV="1">
            <a:off x="9943112" y="6387270"/>
            <a:ext cx="938221" cy="951596"/>
          </a:xfrm>
          <a:custGeom>
            <a:avLst/>
            <a:gdLst>
              <a:gd name="T0" fmla="*/ 0 w 1162"/>
              <a:gd name="T1" fmla="+- 0 14679 14679"/>
              <a:gd name="T2" fmla="*/ 14679 h 1162"/>
              <a:gd name="T3" fmla="*/ 0 w 1162"/>
              <a:gd name="T4" fmla="+- 0 15840 14679"/>
              <a:gd name="T5" fmla="*/ 15840 h 1162"/>
              <a:gd name="T6" fmla="*/ 1161 w 1162"/>
              <a:gd name="T7" fmla="+- 0 15840 14679"/>
              <a:gd name="T8" fmla="*/ 15840 h 1162"/>
              <a:gd name="T9" fmla="*/ 0 w 1162"/>
              <a:gd name="T10" fmla="+- 0 14679 14679"/>
              <a:gd name="T11" fmla="*/ 14679 h 1162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1162" h="1162">
                <a:moveTo>
                  <a:pt x="0" y="0"/>
                </a:moveTo>
                <a:lnTo>
                  <a:pt x="0" y="1161"/>
                </a:lnTo>
                <a:lnTo>
                  <a:pt x="1161" y="1161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4AD20BAA-AFAE-9837-6D7B-12558AF61F84}"/>
              </a:ext>
            </a:extLst>
          </p:cNvPr>
          <p:cNvSpPr>
            <a:spLocks/>
          </p:cNvSpPr>
          <p:nvPr/>
        </p:nvSpPr>
        <p:spPr bwMode="auto">
          <a:xfrm rot="5400000" flipV="1">
            <a:off x="10746956" y="5246525"/>
            <a:ext cx="1941419" cy="970853"/>
          </a:xfrm>
          <a:custGeom>
            <a:avLst/>
            <a:gdLst>
              <a:gd name="T0" fmla="+- 0 3550 1221"/>
              <a:gd name="T1" fmla="*/ T0 w 2329"/>
              <a:gd name="T2" fmla="+- 0 15840 14676"/>
              <a:gd name="T3" fmla="*/ 15840 h 1165"/>
              <a:gd name="T4" fmla="+- 0 2386 1221"/>
              <a:gd name="T5" fmla="*/ T4 w 2329"/>
              <a:gd name="T6" fmla="+- 0 14676 14676"/>
              <a:gd name="T7" fmla="*/ 14676 h 1165"/>
              <a:gd name="T8" fmla="+- 0 1221 1221"/>
              <a:gd name="T9" fmla="*/ T8 w 2329"/>
              <a:gd name="T10" fmla="+- 0 15840 14676"/>
              <a:gd name="T11" fmla="*/ 15840 h 1165"/>
              <a:gd name="T12" fmla="+- 0 3550 1221"/>
              <a:gd name="T13" fmla="*/ T12 w 2329"/>
              <a:gd name="T14" fmla="+- 0 15840 14676"/>
              <a:gd name="T15" fmla="*/ 15840 h 116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329" h="1165">
                <a:moveTo>
                  <a:pt x="2329" y="1164"/>
                </a:moveTo>
                <a:lnTo>
                  <a:pt x="1165" y="0"/>
                </a:lnTo>
                <a:lnTo>
                  <a:pt x="0" y="1164"/>
                </a:lnTo>
                <a:lnTo>
                  <a:pt x="2329" y="1164"/>
                </a:lnTo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2" name="Picture 11" descr="A logo of a mosquito&#10;&#10;Description automatically generated">
            <a:extLst>
              <a:ext uri="{FF2B5EF4-FFF2-40B4-BE49-F238E27FC236}">
                <a16:creationId xmlns:a16="http://schemas.microsoft.com/office/drawing/2014/main" id="{C34E8D47-D0CA-5D42-497E-AF8E817C9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44" y="4636537"/>
            <a:ext cx="1837925" cy="1837925"/>
          </a:xfrm>
          <a:prstGeom prst="rect">
            <a:avLst/>
          </a:prstGeom>
          <a:ln>
            <a:noFill/>
          </a:ln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31AD819-85BA-2C86-A54F-14230083C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9431" y="155339"/>
            <a:ext cx="10352810" cy="8897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Mosquitofish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31421BE-DD4C-8E69-EDD2-04BDC53D36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79431" y="1102028"/>
            <a:ext cx="10352808" cy="0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Freeform 14">
            <a:extLst>
              <a:ext uri="{FF2B5EF4-FFF2-40B4-BE49-F238E27FC236}">
                <a16:creationId xmlns:a16="http://schemas.microsoft.com/office/drawing/2014/main" id="{2DDD3AF4-6783-EAD1-DE62-388A388B1105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10482857" y="5118172"/>
            <a:ext cx="1491283" cy="1988373"/>
          </a:xfrm>
          <a:custGeom>
            <a:avLst/>
            <a:gdLst>
              <a:gd name="T0" fmla="*/ 0 w 1789"/>
              <a:gd name="T1" fmla="+- 0 12290 12290"/>
              <a:gd name="T2" fmla="*/ 12290 h 2386"/>
              <a:gd name="T3" fmla="*/ 0 w 1789"/>
              <a:gd name="T4" fmla="+- 0 13484 12290"/>
              <a:gd name="T5" fmla="*/ 13484 h 2386"/>
              <a:gd name="T6" fmla="*/ 1192 w 1789"/>
              <a:gd name="T7" fmla="+- 0 14676 12290"/>
              <a:gd name="T8" fmla="*/ 14676 h 2386"/>
              <a:gd name="T9" fmla="*/ 1789 w 1789"/>
              <a:gd name="T10" fmla="+- 0 14079 12290"/>
              <a:gd name="T11" fmla="*/ 14079 h 2386"/>
              <a:gd name="T12" fmla="*/ 0 w 1789"/>
              <a:gd name="T13" fmla="+- 0 12290 12290"/>
              <a:gd name="T14" fmla="*/ 12290 h 2386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  <a:cxn ang="0">
                <a:pos x="T12" y="T14"/>
              </a:cxn>
            </a:cxnLst>
            <a:rect l="0" t="0" r="r" b="b"/>
            <a:pathLst>
              <a:path w="1789" h="2386">
                <a:moveTo>
                  <a:pt x="0" y="0"/>
                </a:moveTo>
                <a:lnTo>
                  <a:pt x="0" y="1194"/>
                </a:lnTo>
                <a:lnTo>
                  <a:pt x="1192" y="2386"/>
                </a:lnTo>
                <a:lnTo>
                  <a:pt x="1789" y="1789"/>
                </a:lnTo>
                <a:lnTo>
                  <a:pt x="0" y="0"/>
                </a:lnTo>
                <a:close/>
              </a:path>
            </a:pathLst>
          </a:custGeom>
          <a:solidFill>
            <a:srgbClr val="EA8C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572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740C1-F973-923D-C022-7A7F7D5F4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47ECC9-0DEF-CE86-4A21-1664A283C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73"/>
          <a:stretch/>
        </p:blipFill>
        <p:spPr>
          <a:xfrm>
            <a:off x="-1" y="0"/>
            <a:ext cx="12200183" cy="6858000"/>
          </a:xfrm>
          <a:prstGeom prst="rect">
            <a:avLst/>
          </a:prstGeom>
        </p:spPr>
      </p:pic>
      <p:sp>
        <p:nvSpPr>
          <p:cNvPr id="10" name="Freeform 15">
            <a:extLst>
              <a:ext uri="{FF2B5EF4-FFF2-40B4-BE49-F238E27FC236}">
                <a16:creationId xmlns:a16="http://schemas.microsoft.com/office/drawing/2014/main" id="{E72B477B-D07A-F041-6F68-CEAFAD95F029}"/>
              </a:ext>
            </a:extLst>
          </p:cNvPr>
          <p:cNvSpPr>
            <a:spLocks/>
          </p:cNvSpPr>
          <p:nvPr/>
        </p:nvSpPr>
        <p:spPr bwMode="auto">
          <a:xfrm rot="2750409" flipV="1">
            <a:off x="9943112" y="6387270"/>
            <a:ext cx="938221" cy="951596"/>
          </a:xfrm>
          <a:custGeom>
            <a:avLst/>
            <a:gdLst>
              <a:gd name="T0" fmla="*/ 0 w 1162"/>
              <a:gd name="T1" fmla="+- 0 14679 14679"/>
              <a:gd name="T2" fmla="*/ 14679 h 1162"/>
              <a:gd name="T3" fmla="*/ 0 w 1162"/>
              <a:gd name="T4" fmla="+- 0 15840 14679"/>
              <a:gd name="T5" fmla="*/ 15840 h 1162"/>
              <a:gd name="T6" fmla="*/ 1161 w 1162"/>
              <a:gd name="T7" fmla="+- 0 15840 14679"/>
              <a:gd name="T8" fmla="*/ 15840 h 1162"/>
              <a:gd name="T9" fmla="*/ 0 w 1162"/>
              <a:gd name="T10" fmla="+- 0 14679 14679"/>
              <a:gd name="T11" fmla="*/ 14679 h 1162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1162" h="1162">
                <a:moveTo>
                  <a:pt x="0" y="0"/>
                </a:moveTo>
                <a:lnTo>
                  <a:pt x="0" y="1161"/>
                </a:lnTo>
                <a:lnTo>
                  <a:pt x="1161" y="1161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D08C8921-F254-7A20-928F-79BCE7436C11}"/>
              </a:ext>
            </a:extLst>
          </p:cNvPr>
          <p:cNvSpPr>
            <a:spLocks/>
          </p:cNvSpPr>
          <p:nvPr/>
        </p:nvSpPr>
        <p:spPr bwMode="auto">
          <a:xfrm rot="5400000" flipV="1">
            <a:off x="10746956" y="5246525"/>
            <a:ext cx="1941419" cy="970853"/>
          </a:xfrm>
          <a:custGeom>
            <a:avLst/>
            <a:gdLst>
              <a:gd name="T0" fmla="+- 0 3550 1221"/>
              <a:gd name="T1" fmla="*/ T0 w 2329"/>
              <a:gd name="T2" fmla="+- 0 15840 14676"/>
              <a:gd name="T3" fmla="*/ 15840 h 1165"/>
              <a:gd name="T4" fmla="+- 0 2386 1221"/>
              <a:gd name="T5" fmla="*/ T4 w 2329"/>
              <a:gd name="T6" fmla="+- 0 14676 14676"/>
              <a:gd name="T7" fmla="*/ 14676 h 1165"/>
              <a:gd name="T8" fmla="+- 0 1221 1221"/>
              <a:gd name="T9" fmla="*/ T8 w 2329"/>
              <a:gd name="T10" fmla="+- 0 15840 14676"/>
              <a:gd name="T11" fmla="*/ 15840 h 1165"/>
              <a:gd name="T12" fmla="+- 0 3550 1221"/>
              <a:gd name="T13" fmla="*/ T12 w 2329"/>
              <a:gd name="T14" fmla="+- 0 15840 14676"/>
              <a:gd name="T15" fmla="*/ 15840 h 116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329" h="1165">
                <a:moveTo>
                  <a:pt x="2329" y="1164"/>
                </a:moveTo>
                <a:lnTo>
                  <a:pt x="1165" y="0"/>
                </a:lnTo>
                <a:lnTo>
                  <a:pt x="0" y="1164"/>
                </a:lnTo>
                <a:lnTo>
                  <a:pt x="2329" y="1164"/>
                </a:lnTo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1C96E54-A3B1-36A2-F97D-4689F348E1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9431" y="155339"/>
            <a:ext cx="10352810" cy="8897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Sterile Insect Technique (SIT)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C01C909-1A93-07FD-E0DB-B97E853603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79431" y="1102028"/>
            <a:ext cx="10352808" cy="0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 descr="A logo of a mosquito&#10;&#10;Description automatically generated">
            <a:extLst>
              <a:ext uri="{FF2B5EF4-FFF2-40B4-BE49-F238E27FC236}">
                <a16:creationId xmlns:a16="http://schemas.microsoft.com/office/drawing/2014/main" id="{3607FD46-C9E1-5857-40BE-341D5FA678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44" y="4636537"/>
            <a:ext cx="1837925" cy="1837925"/>
          </a:xfrm>
          <a:prstGeom prst="rect">
            <a:avLst/>
          </a:prstGeom>
          <a:ln>
            <a:noFill/>
          </a:ln>
        </p:spPr>
      </p:pic>
      <p:sp>
        <p:nvSpPr>
          <p:cNvPr id="5" name="Freeform 14">
            <a:extLst>
              <a:ext uri="{FF2B5EF4-FFF2-40B4-BE49-F238E27FC236}">
                <a16:creationId xmlns:a16="http://schemas.microsoft.com/office/drawing/2014/main" id="{F1FC53A1-8B22-35CF-DDD6-3F7317236DA2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10482857" y="5118172"/>
            <a:ext cx="1491283" cy="1988373"/>
          </a:xfrm>
          <a:custGeom>
            <a:avLst/>
            <a:gdLst>
              <a:gd name="T0" fmla="*/ 0 w 1789"/>
              <a:gd name="T1" fmla="+- 0 12290 12290"/>
              <a:gd name="T2" fmla="*/ 12290 h 2386"/>
              <a:gd name="T3" fmla="*/ 0 w 1789"/>
              <a:gd name="T4" fmla="+- 0 13484 12290"/>
              <a:gd name="T5" fmla="*/ 13484 h 2386"/>
              <a:gd name="T6" fmla="*/ 1192 w 1789"/>
              <a:gd name="T7" fmla="+- 0 14676 12290"/>
              <a:gd name="T8" fmla="*/ 14676 h 2386"/>
              <a:gd name="T9" fmla="*/ 1789 w 1789"/>
              <a:gd name="T10" fmla="+- 0 14079 12290"/>
              <a:gd name="T11" fmla="*/ 14079 h 2386"/>
              <a:gd name="T12" fmla="*/ 0 w 1789"/>
              <a:gd name="T13" fmla="+- 0 12290 12290"/>
              <a:gd name="T14" fmla="*/ 12290 h 2386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  <a:cxn ang="0">
                <a:pos x="T12" y="T14"/>
              </a:cxn>
            </a:cxnLst>
            <a:rect l="0" t="0" r="r" b="b"/>
            <a:pathLst>
              <a:path w="1789" h="2386">
                <a:moveTo>
                  <a:pt x="0" y="0"/>
                </a:moveTo>
                <a:lnTo>
                  <a:pt x="0" y="1194"/>
                </a:lnTo>
                <a:lnTo>
                  <a:pt x="1192" y="2386"/>
                </a:lnTo>
                <a:lnTo>
                  <a:pt x="1789" y="1789"/>
                </a:lnTo>
                <a:lnTo>
                  <a:pt x="0" y="0"/>
                </a:lnTo>
                <a:close/>
              </a:path>
            </a:pathLst>
          </a:custGeom>
          <a:solidFill>
            <a:srgbClr val="EA8C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685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AF3D6-7632-2ADA-7ABB-EB4329D52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974AB9-2CD3-593F-C283-014A81E58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Social Media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348612-927E-6B3A-7D3E-3C31C95E2AAF}"/>
              </a:ext>
            </a:extLst>
          </p:cNvPr>
          <p:cNvSpPr/>
          <p:nvPr/>
        </p:nvSpPr>
        <p:spPr>
          <a:xfrm>
            <a:off x="285226" y="5016617"/>
            <a:ext cx="2265027" cy="15435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erson kissing another person on the cheek&#10;&#10;AI-generated content may be incorrect.">
            <a:extLst>
              <a:ext uri="{FF2B5EF4-FFF2-40B4-BE49-F238E27FC236}">
                <a16:creationId xmlns:a16="http://schemas.microsoft.com/office/drawing/2014/main" id="{AF49B652-B4F8-EC20-B48B-066CFE351C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32" y="1250499"/>
            <a:ext cx="4443192" cy="44473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nstagram - Google Chrome 2025-04-02 11-48-04">
            <a:hlinkClick r:id="" action="ppaction://media"/>
            <a:extLst>
              <a:ext uri="{FF2B5EF4-FFF2-40B4-BE49-F238E27FC236}">
                <a16:creationId xmlns:a16="http://schemas.microsoft.com/office/drawing/2014/main" id="{8270F67A-B753-9B24-9D25-DDAAC45F8E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32689" t="3941" r="14149" b="12341"/>
          <a:stretch/>
        </p:blipFill>
        <p:spPr>
          <a:xfrm>
            <a:off x="5492620" y="622040"/>
            <a:ext cx="6481666" cy="574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0712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clipart&#10;&#10;AI-generated content may be incorrect.">
            <a:extLst>
              <a:ext uri="{FF2B5EF4-FFF2-40B4-BE49-F238E27FC236}">
                <a16:creationId xmlns:a16="http://schemas.microsoft.com/office/drawing/2014/main" id="{88EF47A9-9BB7-8378-D128-FCA4C8E77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3"/>
          <a:stretch/>
        </p:blipFill>
        <p:spPr>
          <a:xfrm>
            <a:off x="838711" y="560201"/>
            <a:ext cx="10514578" cy="5513752"/>
          </a:xfrm>
          <a:prstGeom prst="rect">
            <a:avLst/>
          </a:prstGeom>
        </p:spPr>
      </p:pic>
      <p:sp>
        <p:nvSpPr>
          <p:cNvPr id="5" name="Freeform 15">
            <a:extLst>
              <a:ext uri="{FF2B5EF4-FFF2-40B4-BE49-F238E27FC236}">
                <a16:creationId xmlns:a16="http://schemas.microsoft.com/office/drawing/2014/main" id="{9AF2B8A7-52FB-DA0A-56FA-996170B95DA6}"/>
              </a:ext>
            </a:extLst>
          </p:cNvPr>
          <p:cNvSpPr>
            <a:spLocks/>
          </p:cNvSpPr>
          <p:nvPr/>
        </p:nvSpPr>
        <p:spPr bwMode="auto">
          <a:xfrm rot="2750409" flipV="1">
            <a:off x="9943112" y="6387270"/>
            <a:ext cx="938221" cy="951596"/>
          </a:xfrm>
          <a:custGeom>
            <a:avLst/>
            <a:gdLst>
              <a:gd name="T0" fmla="*/ 0 w 1162"/>
              <a:gd name="T1" fmla="+- 0 14679 14679"/>
              <a:gd name="T2" fmla="*/ 14679 h 1162"/>
              <a:gd name="T3" fmla="*/ 0 w 1162"/>
              <a:gd name="T4" fmla="+- 0 15840 14679"/>
              <a:gd name="T5" fmla="*/ 15840 h 1162"/>
              <a:gd name="T6" fmla="*/ 1161 w 1162"/>
              <a:gd name="T7" fmla="+- 0 15840 14679"/>
              <a:gd name="T8" fmla="*/ 15840 h 1162"/>
              <a:gd name="T9" fmla="*/ 0 w 1162"/>
              <a:gd name="T10" fmla="+- 0 14679 14679"/>
              <a:gd name="T11" fmla="*/ 14679 h 1162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1162" h="1162">
                <a:moveTo>
                  <a:pt x="0" y="0"/>
                </a:moveTo>
                <a:lnTo>
                  <a:pt x="0" y="1161"/>
                </a:lnTo>
                <a:lnTo>
                  <a:pt x="1161" y="1161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039891EB-0C3D-BFEE-D8F9-2BA1BEBA225B}"/>
              </a:ext>
            </a:extLst>
          </p:cNvPr>
          <p:cNvSpPr>
            <a:spLocks/>
          </p:cNvSpPr>
          <p:nvPr/>
        </p:nvSpPr>
        <p:spPr bwMode="auto">
          <a:xfrm rot="5400000" flipV="1">
            <a:off x="10746956" y="5246525"/>
            <a:ext cx="1941419" cy="970853"/>
          </a:xfrm>
          <a:custGeom>
            <a:avLst/>
            <a:gdLst>
              <a:gd name="T0" fmla="+- 0 3550 1221"/>
              <a:gd name="T1" fmla="*/ T0 w 2329"/>
              <a:gd name="T2" fmla="+- 0 15840 14676"/>
              <a:gd name="T3" fmla="*/ 15840 h 1165"/>
              <a:gd name="T4" fmla="+- 0 2386 1221"/>
              <a:gd name="T5" fmla="*/ T4 w 2329"/>
              <a:gd name="T6" fmla="+- 0 14676 14676"/>
              <a:gd name="T7" fmla="*/ 14676 h 1165"/>
              <a:gd name="T8" fmla="+- 0 1221 1221"/>
              <a:gd name="T9" fmla="*/ T8 w 2329"/>
              <a:gd name="T10" fmla="+- 0 15840 14676"/>
              <a:gd name="T11" fmla="*/ 15840 h 1165"/>
              <a:gd name="T12" fmla="+- 0 3550 1221"/>
              <a:gd name="T13" fmla="*/ T12 w 2329"/>
              <a:gd name="T14" fmla="+- 0 15840 14676"/>
              <a:gd name="T15" fmla="*/ 15840 h 116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329" h="1165">
                <a:moveTo>
                  <a:pt x="2329" y="1164"/>
                </a:moveTo>
                <a:lnTo>
                  <a:pt x="1165" y="0"/>
                </a:lnTo>
                <a:lnTo>
                  <a:pt x="0" y="1164"/>
                </a:lnTo>
                <a:lnTo>
                  <a:pt x="2329" y="1164"/>
                </a:lnTo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7" name="Picture 6" descr="A logo of a mosquito&#10;&#10;Description automatically generated">
            <a:extLst>
              <a:ext uri="{FF2B5EF4-FFF2-40B4-BE49-F238E27FC236}">
                <a16:creationId xmlns:a16="http://schemas.microsoft.com/office/drawing/2014/main" id="{D53012D0-308F-3245-BF4A-69F913EA9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44" y="4636537"/>
            <a:ext cx="1837925" cy="1837925"/>
          </a:xfrm>
          <a:prstGeom prst="rect">
            <a:avLst/>
          </a:prstGeom>
          <a:ln>
            <a:noFill/>
          </a:ln>
        </p:spPr>
      </p:pic>
      <p:sp>
        <p:nvSpPr>
          <p:cNvPr id="2" name="Freeform 14">
            <a:extLst>
              <a:ext uri="{FF2B5EF4-FFF2-40B4-BE49-F238E27FC236}">
                <a16:creationId xmlns:a16="http://schemas.microsoft.com/office/drawing/2014/main" id="{67249E28-FE0B-D70A-006E-84C2A5570100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10482857" y="5118172"/>
            <a:ext cx="1491283" cy="1988373"/>
          </a:xfrm>
          <a:custGeom>
            <a:avLst/>
            <a:gdLst>
              <a:gd name="T0" fmla="*/ 0 w 1789"/>
              <a:gd name="T1" fmla="+- 0 12290 12290"/>
              <a:gd name="T2" fmla="*/ 12290 h 2386"/>
              <a:gd name="T3" fmla="*/ 0 w 1789"/>
              <a:gd name="T4" fmla="+- 0 13484 12290"/>
              <a:gd name="T5" fmla="*/ 13484 h 2386"/>
              <a:gd name="T6" fmla="*/ 1192 w 1789"/>
              <a:gd name="T7" fmla="+- 0 14676 12290"/>
              <a:gd name="T8" fmla="*/ 14676 h 2386"/>
              <a:gd name="T9" fmla="*/ 1789 w 1789"/>
              <a:gd name="T10" fmla="+- 0 14079 12290"/>
              <a:gd name="T11" fmla="*/ 14079 h 2386"/>
              <a:gd name="T12" fmla="*/ 0 w 1789"/>
              <a:gd name="T13" fmla="+- 0 12290 12290"/>
              <a:gd name="T14" fmla="*/ 12290 h 2386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  <a:cxn ang="0">
                <a:pos x="T12" y="T14"/>
              </a:cxn>
            </a:cxnLst>
            <a:rect l="0" t="0" r="r" b="b"/>
            <a:pathLst>
              <a:path w="1789" h="2386">
                <a:moveTo>
                  <a:pt x="0" y="0"/>
                </a:moveTo>
                <a:lnTo>
                  <a:pt x="0" y="1194"/>
                </a:lnTo>
                <a:lnTo>
                  <a:pt x="1192" y="2386"/>
                </a:lnTo>
                <a:lnTo>
                  <a:pt x="1789" y="1789"/>
                </a:lnTo>
                <a:lnTo>
                  <a:pt x="0" y="0"/>
                </a:lnTo>
                <a:close/>
              </a:path>
            </a:pathLst>
          </a:custGeom>
          <a:solidFill>
            <a:srgbClr val="EA8C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10FBE0DB-DB29-7F23-169C-E71EFDE977E9}"/>
              </a:ext>
            </a:extLst>
          </p:cNvPr>
          <p:cNvSpPr txBox="1">
            <a:spLocks/>
          </p:cNvSpPr>
          <p:nvPr/>
        </p:nvSpPr>
        <p:spPr>
          <a:xfrm>
            <a:off x="8178245" y="3009098"/>
            <a:ext cx="3131655" cy="164158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800" dirty="0"/>
              <a:t>bbrannon@ocvector.org</a:t>
            </a:r>
          </a:p>
          <a:p>
            <a:r>
              <a:rPr lang="en-US" altLang="en-US" dirty="0"/>
              <a:t>www.ocvector.org</a:t>
            </a:r>
          </a:p>
          <a:p>
            <a:r>
              <a:rPr lang="en-US" altLang="en-US" dirty="0"/>
              <a:t>Social media </a:t>
            </a:r>
            <a:r>
              <a:rPr lang="en-US" altLang="en-US" dirty="0">
                <a:latin typeface="+mj-lt"/>
              </a:rPr>
              <a:t>@ocvector</a:t>
            </a:r>
          </a:p>
          <a:p>
            <a:r>
              <a:rPr lang="en-US" altLang="en-US" dirty="0"/>
              <a:t>Customer service line:</a:t>
            </a:r>
            <a:br>
              <a:rPr lang="en-US" altLang="en-US" dirty="0"/>
            </a:br>
            <a:r>
              <a:rPr lang="en-US" altLang="en-US" dirty="0">
                <a:latin typeface="Franklin Gothic Demi" panose="020B0703020102020204" pitchFamily="34" charset="0"/>
              </a:rPr>
              <a:t>(714) 971-2421</a:t>
            </a:r>
          </a:p>
        </p:txBody>
      </p:sp>
    </p:spTree>
    <p:extLst>
      <p:ext uri="{BB962C8B-B14F-4D97-AF65-F5344CB8AC3E}">
        <p14:creationId xmlns:p14="http://schemas.microsoft.com/office/powerpoint/2010/main" val="914703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343C07F-DFCA-C30B-3AA9-DBC1E28FFCAF}"/>
              </a:ext>
            </a:extLst>
          </p:cNvPr>
          <p:cNvSpPr txBox="1">
            <a:spLocks/>
          </p:cNvSpPr>
          <p:nvPr/>
        </p:nvSpPr>
        <p:spPr>
          <a:xfrm>
            <a:off x="854882" y="1433206"/>
            <a:ext cx="10352807" cy="171299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25000"/>
              <a:buNone/>
            </a:pPr>
            <a:r>
              <a:rPr lang="en-US" sz="3200" dirty="0">
                <a:cs typeface="Arial" panose="020B0604020202020204" pitchFamily="34" charset="0"/>
              </a:rPr>
              <a:t>To educate and protect the people of Orange County </a:t>
            </a:r>
            <a:br>
              <a:rPr lang="en-US" sz="3200" dirty="0">
                <a:cs typeface="Arial" panose="020B0604020202020204" pitchFamily="34" charset="0"/>
              </a:rPr>
            </a:br>
            <a:r>
              <a:rPr lang="en-US" sz="3200" dirty="0">
                <a:cs typeface="Arial" panose="020B0604020202020204" pitchFamily="34" charset="0"/>
              </a:rPr>
              <a:t>from vectors and prevent vector-borne diseases in an environmentally responsible manner.</a:t>
            </a:r>
            <a:endParaRPr lang="en-US" sz="3600" dirty="0"/>
          </a:p>
          <a:p>
            <a:endParaRPr lang="en-US" sz="1800" dirty="0"/>
          </a:p>
        </p:txBody>
      </p:sp>
      <p:pic>
        <p:nvPicPr>
          <p:cNvPr id="6" name="Picture 5" descr="Image result for roof rats pictures">
            <a:extLst>
              <a:ext uri="{FF2B5EF4-FFF2-40B4-BE49-F238E27FC236}">
                <a16:creationId xmlns:a16="http://schemas.microsoft.com/office/drawing/2014/main" id="{96AE674E-4C6D-52CD-6828-C29A35B3C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1377" y="3037746"/>
            <a:ext cx="3408318" cy="189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C372A568-4E51-3E27-114E-7BD23B2EE1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462" y="4804007"/>
            <a:ext cx="1694619" cy="115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6" descr="Ixodes Female 5b.png">
            <a:extLst>
              <a:ext uri="{FF2B5EF4-FFF2-40B4-BE49-F238E27FC236}">
                <a16:creationId xmlns:a16="http://schemas.microsoft.com/office/drawing/2014/main" id="{31068727-59B8-E0BD-167A-5E81D4A14C5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0272" y="4803580"/>
            <a:ext cx="1783666" cy="1209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326BBB-2301-0C66-EAD2-BF9B9AE129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026" y="2802406"/>
            <a:ext cx="2595452" cy="17129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5DFB8D-9D61-A3AB-4885-102DAB29EB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5590" y="3148200"/>
            <a:ext cx="2392334" cy="1578940"/>
          </a:xfrm>
          <a:prstGeom prst="rect">
            <a:avLst/>
          </a:prstGeom>
        </p:spPr>
      </p:pic>
      <p:pic>
        <p:nvPicPr>
          <p:cNvPr id="11" name="pasted-image.tiff">
            <a:extLst>
              <a:ext uri="{FF2B5EF4-FFF2-40B4-BE49-F238E27FC236}">
                <a16:creationId xmlns:a16="http://schemas.microsoft.com/office/drawing/2014/main" id="{A6371DE5-A172-5D84-9120-FAF1679929C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7622433" y="4961254"/>
            <a:ext cx="1734447" cy="8385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5" extrusionOk="0">
                <a:moveTo>
                  <a:pt x="1610" y="6"/>
                </a:moveTo>
                <a:cubicBezTo>
                  <a:pt x="757" y="56"/>
                  <a:pt x="0" y="418"/>
                  <a:pt x="0" y="946"/>
                </a:cubicBezTo>
                <a:cubicBezTo>
                  <a:pt x="0" y="1149"/>
                  <a:pt x="823" y="1823"/>
                  <a:pt x="1075" y="1826"/>
                </a:cubicBezTo>
                <a:cubicBezTo>
                  <a:pt x="1314" y="1830"/>
                  <a:pt x="2153" y="2671"/>
                  <a:pt x="3254" y="4010"/>
                </a:cubicBezTo>
                <a:cubicBezTo>
                  <a:pt x="4908" y="6022"/>
                  <a:pt x="4824" y="5961"/>
                  <a:pt x="5964" y="5925"/>
                </a:cubicBezTo>
                <a:cubicBezTo>
                  <a:pt x="6897" y="5896"/>
                  <a:pt x="6942" y="5913"/>
                  <a:pt x="7095" y="6278"/>
                </a:cubicBezTo>
                <a:cubicBezTo>
                  <a:pt x="7253" y="6656"/>
                  <a:pt x="7252" y="6660"/>
                  <a:pt x="6974" y="7049"/>
                </a:cubicBezTo>
                <a:cubicBezTo>
                  <a:pt x="6820" y="7265"/>
                  <a:pt x="6542" y="7729"/>
                  <a:pt x="6357" y="8079"/>
                </a:cubicBezTo>
                <a:cubicBezTo>
                  <a:pt x="6172" y="8430"/>
                  <a:pt x="5735" y="9260"/>
                  <a:pt x="5386" y="9920"/>
                </a:cubicBezTo>
                <a:cubicBezTo>
                  <a:pt x="5036" y="10580"/>
                  <a:pt x="4682" y="11310"/>
                  <a:pt x="4598" y="11541"/>
                </a:cubicBezTo>
                <a:cubicBezTo>
                  <a:pt x="4480" y="11868"/>
                  <a:pt x="4350" y="11984"/>
                  <a:pt x="4019" y="12064"/>
                </a:cubicBezTo>
                <a:cubicBezTo>
                  <a:pt x="3523" y="12183"/>
                  <a:pt x="3527" y="12442"/>
                  <a:pt x="4025" y="12442"/>
                </a:cubicBezTo>
                <a:cubicBezTo>
                  <a:pt x="4445" y="12442"/>
                  <a:pt x="4555" y="12716"/>
                  <a:pt x="4291" y="13103"/>
                </a:cubicBezTo>
                <a:cubicBezTo>
                  <a:pt x="4182" y="13263"/>
                  <a:pt x="4126" y="13392"/>
                  <a:pt x="4165" y="13392"/>
                </a:cubicBezTo>
                <a:cubicBezTo>
                  <a:pt x="4204" y="13392"/>
                  <a:pt x="4188" y="13474"/>
                  <a:pt x="4132" y="13576"/>
                </a:cubicBezTo>
                <a:cubicBezTo>
                  <a:pt x="4054" y="13716"/>
                  <a:pt x="4067" y="13811"/>
                  <a:pt x="4178" y="13959"/>
                </a:cubicBezTo>
                <a:cubicBezTo>
                  <a:pt x="4298" y="14117"/>
                  <a:pt x="4306" y="14198"/>
                  <a:pt x="4217" y="14392"/>
                </a:cubicBezTo>
                <a:cubicBezTo>
                  <a:pt x="4085" y="14678"/>
                  <a:pt x="4111" y="14988"/>
                  <a:pt x="4288" y="15257"/>
                </a:cubicBezTo>
                <a:cubicBezTo>
                  <a:pt x="4403" y="15432"/>
                  <a:pt x="4399" y="15481"/>
                  <a:pt x="4250" y="15690"/>
                </a:cubicBezTo>
                <a:cubicBezTo>
                  <a:pt x="4093" y="15910"/>
                  <a:pt x="4125" y="16006"/>
                  <a:pt x="4329" y="15934"/>
                </a:cubicBezTo>
                <a:cubicBezTo>
                  <a:pt x="4376" y="15917"/>
                  <a:pt x="4452" y="16003"/>
                  <a:pt x="4502" y="16118"/>
                </a:cubicBezTo>
                <a:cubicBezTo>
                  <a:pt x="4552" y="16233"/>
                  <a:pt x="4642" y="16327"/>
                  <a:pt x="4702" y="16327"/>
                </a:cubicBezTo>
                <a:cubicBezTo>
                  <a:pt x="4827" y="16327"/>
                  <a:pt x="4838" y="16415"/>
                  <a:pt x="4766" y="16939"/>
                </a:cubicBezTo>
                <a:cubicBezTo>
                  <a:pt x="4691" y="17475"/>
                  <a:pt x="4938" y="18466"/>
                  <a:pt x="5147" y="18466"/>
                </a:cubicBezTo>
                <a:cubicBezTo>
                  <a:pt x="5240" y="18466"/>
                  <a:pt x="5361" y="18560"/>
                  <a:pt x="5416" y="18680"/>
                </a:cubicBezTo>
                <a:cubicBezTo>
                  <a:pt x="5597" y="19075"/>
                  <a:pt x="5331" y="19257"/>
                  <a:pt x="4719" y="19157"/>
                </a:cubicBezTo>
                <a:cubicBezTo>
                  <a:pt x="4362" y="19099"/>
                  <a:pt x="3870" y="19161"/>
                  <a:pt x="3369" y="19326"/>
                </a:cubicBezTo>
                <a:cubicBezTo>
                  <a:pt x="2936" y="19469"/>
                  <a:pt x="2377" y="19651"/>
                  <a:pt x="2126" y="19729"/>
                </a:cubicBezTo>
                <a:cubicBezTo>
                  <a:pt x="1539" y="19912"/>
                  <a:pt x="1258" y="20175"/>
                  <a:pt x="1391" y="20416"/>
                </a:cubicBezTo>
                <a:cubicBezTo>
                  <a:pt x="1463" y="20546"/>
                  <a:pt x="1552" y="20524"/>
                  <a:pt x="1728" y="20336"/>
                </a:cubicBezTo>
                <a:cubicBezTo>
                  <a:pt x="2086" y="19956"/>
                  <a:pt x="3219" y="19699"/>
                  <a:pt x="4412" y="19729"/>
                </a:cubicBezTo>
                <a:cubicBezTo>
                  <a:pt x="5845" y="19765"/>
                  <a:pt x="5775" y="19790"/>
                  <a:pt x="5775" y="19257"/>
                </a:cubicBezTo>
                <a:cubicBezTo>
                  <a:pt x="5775" y="18698"/>
                  <a:pt x="6091" y="18214"/>
                  <a:pt x="6275" y="18491"/>
                </a:cubicBezTo>
                <a:cubicBezTo>
                  <a:pt x="6362" y="18622"/>
                  <a:pt x="6430" y="18602"/>
                  <a:pt x="6543" y="18416"/>
                </a:cubicBezTo>
                <a:cubicBezTo>
                  <a:pt x="6724" y="18120"/>
                  <a:pt x="7148" y="17795"/>
                  <a:pt x="7402" y="17754"/>
                </a:cubicBezTo>
                <a:cubicBezTo>
                  <a:pt x="7502" y="17738"/>
                  <a:pt x="7629" y="17672"/>
                  <a:pt x="7685" y="17610"/>
                </a:cubicBezTo>
                <a:cubicBezTo>
                  <a:pt x="7740" y="17548"/>
                  <a:pt x="7865" y="17576"/>
                  <a:pt x="7962" y="17670"/>
                </a:cubicBezTo>
                <a:cubicBezTo>
                  <a:pt x="8101" y="17804"/>
                  <a:pt x="8137" y="17791"/>
                  <a:pt x="8137" y="17615"/>
                </a:cubicBezTo>
                <a:cubicBezTo>
                  <a:pt x="8137" y="17492"/>
                  <a:pt x="8276" y="17201"/>
                  <a:pt x="8445" y="16968"/>
                </a:cubicBezTo>
                <a:cubicBezTo>
                  <a:pt x="8613" y="16736"/>
                  <a:pt x="8752" y="16591"/>
                  <a:pt x="8752" y="16645"/>
                </a:cubicBezTo>
                <a:cubicBezTo>
                  <a:pt x="8752" y="16699"/>
                  <a:pt x="8878" y="16578"/>
                  <a:pt x="9035" y="16376"/>
                </a:cubicBezTo>
                <a:cubicBezTo>
                  <a:pt x="9191" y="16175"/>
                  <a:pt x="9345" y="16008"/>
                  <a:pt x="9377" y="16008"/>
                </a:cubicBezTo>
                <a:cubicBezTo>
                  <a:pt x="9410" y="16008"/>
                  <a:pt x="9465" y="15955"/>
                  <a:pt x="9501" y="15889"/>
                </a:cubicBezTo>
                <a:cubicBezTo>
                  <a:pt x="9537" y="15823"/>
                  <a:pt x="9637" y="15882"/>
                  <a:pt x="9720" y="16018"/>
                </a:cubicBezTo>
                <a:cubicBezTo>
                  <a:pt x="9821" y="16183"/>
                  <a:pt x="9891" y="16210"/>
                  <a:pt x="9929" y="16098"/>
                </a:cubicBezTo>
                <a:cubicBezTo>
                  <a:pt x="9969" y="15979"/>
                  <a:pt x="10039" y="15976"/>
                  <a:pt x="10159" y="16093"/>
                </a:cubicBezTo>
                <a:cubicBezTo>
                  <a:pt x="10254" y="16184"/>
                  <a:pt x="10365" y="16224"/>
                  <a:pt x="10406" y="16177"/>
                </a:cubicBezTo>
                <a:cubicBezTo>
                  <a:pt x="10570" y="15995"/>
                  <a:pt x="10680" y="16532"/>
                  <a:pt x="10620" y="17212"/>
                </a:cubicBezTo>
                <a:cubicBezTo>
                  <a:pt x="10575" y="17722"/>
                  <a:pt x="10458" y="18098"/>
                  <a:pt x="10159" y="18680"/>
                </a:cubicBezTo>
                <a:cubicBezTo>
                  <a:pt x="9665" y="19644"/>
                  <a:pt x="9059" y="20366"/>
                  <a:pt x="8741" y="20366"/>
                </a:cubicBezTo>
                <a:cubicBezTo>
                  <a:pt x="8609" y="20366"/>
                  <a:pt x="8438" y="20478"/>
                  <a:pt x="8362" y="20615"/>
                </a:cubicBezTo>
                <a:cubicBezTo>
                  <a:pt x="8075" y="21136"/>
                  <a:pt x="8249" y="21130"/>
                  <a:pt x="8892" y="20600"/>
                </a:cubicBezTo>
                <a:cubicBezTo>
                  <a:pt x="9258" y="20298"/>
                  <a:pt x="9592" y="20091"/>
                  <a:pt x="9633" y="20137"/>
                </a:cubicBezTo>
                <a:cubicBezTo>
                  <a:pt x="9673" y="20183"/>
                  <a:pt x="9892" y="19861"/>
                  <a:pt x="10118" y="19426"/>
                </a:cubicBezTo>
                <a:cubicBezTo>
                  <a:pt x="10345" y="18991"/>
                  <a:pt x="10558" y="18670"/>
                  <a:pt x="10593" y="18709"/>
                </a:cubicBezTo>
                <a:cubicBezTo>
                  <a:pt x="10628" y="18749"/>
                  <a:pt x="10681" y="18665"/>
                  <a:pt x="10711" y="18525"/>
                </a:cubicBezTo>
                <a:cubicBezTo>
                  <a:pt x="10751" y="18335"/>
                  <a:pt x="10795" y="18311"/>
                  <a:pt x="10881" y="18441"/>
                </a:cubicBezTo>
                <a:cubicBezTo>
                  <a:pt x="10974" y="18581"/>
                  <a:pt x="10993" y="18415"/>
                  <a:pt x="10988" y="17550"/>
                </a:cubicBezTo>
                <a:cubicBezTo>
                  <a:pt x="10981" y="16515"/>
                  <a:pt x="10990" y="16486"/>
                  <a:pt x="11202" y="16486"/>
                </a:cubicBezTo>
                <a:cubicBezTo>
                  <a:pt x="11322" y="16486"/>
                  <a:pt x="11458" y="16441"/>
                  <a:pt x="11506" y="16386"/>
                </a:cubicBezTo>
                <a:cubicBezTo>
                  <a:pt x="11547" y="16340"/>
                  <a:pt x="11686" y="16330"/>
                  <a:pt x="11827" y="16352"/>
                </a:cubicBezTo>
                <a:cubicBezTo>
                  <a:pt x="11804" y="16334"/>
                  <a:pt x="11782" y="16280"/>
                  <a:pt x="11762" y="16182"/>
                </a:cubicBezTo>
                <a:cubicBezTo>
                  <a:pt x="11730" y="16031"/>
                  <a:pt x="11747" y="15831"/>
                  <a:pt x="11800" y="15735"/>
                </a:cubicBezTo>
                <a:cubicBezTo>
                  <a:pt x="11870" y="15608"/>
                  <a:pt x="11911" y="15634"/>
                  <a:pt x="11954" y="15834"/>
                </a:cubicBezTo>
                <a:cubicBezTo>
                  <a:pt x="11986" y="15985"/>
                  <a:pt x="11968" y="16186"/>
                  <a:pt x="11915" y="16282"/>
                </a:cubicBezTo>
                <a:cubicBezTo>
                  <a:pt x="11883" y="16340"/>
                  <a:pt x="11859" y="16359"/>
                  <a:pt x="11836" y="16352"/>
                </a:cubicBezTo>
                <a:cubicBezTo>
                  <a:pt x="11859" y="16355"/>
                  <a:pt x="11879" y="16356"/>
                  <a:pt x="11902" y="16362"/>
                </a:cubicBezTo>
                <a:cubicBezTo>
                  <a:pt x="12362" y="16473"/>
                  <a:pt x="12880" y="16467"/>
                  <a:pt x="13125" y="16352"/>
                </a:cubicBezTo>
                <a:cubicBezTo>
                  <a:pt x="14194" y="15851"/>
                  <a:pt x="14164" y="15859"/>
                  <a:pt x="14338" y="16143"/>
                </a:cubicBezTo>
                <a:cubicBezTo>
                  <a:pt x="14464" y="16350"/>
                  <a:pt x="14608" y="16398"/>
                  <a:pt x="14950" y="16342"/>
                </a:cubicBezTo>
                <a:cubicBezTo>
                  <a:pt x="15196" y="16301"/>
                  <a:pt x="15437" y="16225"/>
                  <a:pt x="15485" y="16172"/>
                </a:cubicBezTo>
                <a:cubicBezTo>
                  <a:pt x="15615" y="16027"/>
                  <a:pt x="15949" y="16707"/>
                  <a:pt x="15888" y="16993"/>
                </a:cubicBezTo>
                <a:cubicBezTo>
                  <a:pt x="15859" y="17129"/>
                  <a:pt x="15882" y="17434"/>
                  <a:pt x="15940" y="17670"/>
                </a:cubicBezTo>
                <a:lnTo>
                  <a:pt x="16044" y="18098"/>
                </a:lnTo>
                <a:lnTo>
                  <a:pt x="16239" y="17695"/>
                </a:lnTo>
                <a:cubicBezTo>
                  <a:pt x="16395" y="17367"/>
                  <a:pt x="16456" y="17324"/>
                  <a:pt x="16557" y="17476"/>
                </a:cubicBezTo>
                <a:cubicBezTo>
                  <a:pt x="16654" y="17621"/>
                  <a:pt x="16706" y="17624"/>
                  <a:pt x="16785" y="17481"/>
                </a:cubicBezTo>
                <a:cubicBezTo>
                  <a:pt x="16981" y="17125"/>
                  <a:pt x="17109" y="17626"/>
                  <a:pt x="17109" y="18774"/>
                </a:cubicBezTo>
                <a:cubicBezTo>
                  <a:pt x="17109" y="19644"/>
                  <a:pt x="17146" y="19957"/>
                  <a:pt x="17298" y="20331"/>
                </a:cubicBezTo>
                <a:cubicBezTo>
                  <a:pt x="17520" y="20876"/>
                  <a:pt x="17436" y="21157"/>
                  <a:pt x="17051" y="21157"/>
                </a:cubicBezTo>
                <a:cubicBezTo>
                  <a:pt x="16805" y="21157"/>
                  <a:pt x="16672" y="21344"/>
                  <a:pt x="16780" y="21540"/>
                </a:cubicBezTo>
                <a:cubicBezTo>
                  <a:pt x="16796" y="21570"/>
                  <a:pt x="16832" y="21591"/>
                  <a:pt x="16876" y="21595"/>
                </a:cubicBezTo>
                <a:cubicBezTo>
                  <a:pt x="16919" y="21598"/>
                  <a:pt x="16970" y="21585"/>
                  <a:pt x="17018" y="21560"/>
                </a:cubicBezTo>
                <a:cubicBezTo>
                  <a:pt x="17116" y="21509"/>
                  <a:pt x="17382" y="21424"/>
                  <a:pt x="17611" y="21371"/>
                </a:cubicBezTo>
                <a:cubicBezTo>
                  <a:pt x="18097" y="21257"/>
                  <a:pt x="18136" y="21044"/>
                  <a:pt x="17800" y="20321"/>
                </a:cubicBezTo>
                <a:cubicBezTo>
                  <a:pt x="17595" y="19879"/>
                  <a:pt x="17586" y="19810"/>
                  <a:pt x="17715" y="19640"/>
                </a:cubicBezTo>
                <a:cubicBezTo>
                  <a:pt x="17845" y="19467"/>
                  <a:pt x="17840" y="19403"/>
                  <a:pt x="17666" y="18869"/>
                </a:cubicBezTo>
                <a:cubicBezTo>
                  <a:pt x="17561" y="18547"/>
                  <a:pt x="17461" y="17984"/>
                  <a:pt x="17441" y="17620"/>
                </a:cubicBezTo>
                <a:cubicBezTo>
                  <a:pt x="17361" y="16175"/>
                  <a:pt x="17355" y="15281"/>
                  <a:pt x="17430" y="15198"/>
                </a:cubicBezTo>
                <a:cubicBezTo>
                  <a:pt x="17549" y="15064"/>
                  <a:pt x="17765" y="15450"/>
                  <a:pt x="17765" y="15799"/>
                </a:cubicBezTo>
                <a:cubicBezTo>
                  <a:pt x="17765" y="16333"/>
                  <a:pt x="18207" y="16975"/>
                  <a:pt x="18727" y="17187"/>
                </a:cubicBezTo>
                <a:cubicBezTo>
                  <a:pt x="19500" y="17502"/>
                  <a:pt x="19497" y="17494"/>
                  <a:pt x="19252" y="17839"/>
                </a:cubicBezTo>
                <a:cubicBezTo>
                  <a:pt x="19067" y="18098"/>
                  <a:pt x="19053" y="18168"/>
                  <a:pt x="19164" y="18302"/>
                </a:cubicBezTo>
                <a:cubicBezTo>
                  <a:pt x="19331" y="18502"/>
                  <a:pt x="20050" y="18513"/>
                  <a:pt x="20335" y="18316"/>
                </a:cubicBezTo>
                <a:cubicBezTo>
                  <a:pt x="20456" y="18233"/>
                  <a:pt x="20596" y="18019"/>
                  <a:pt x="20648" y="17844"/>
                </a:cubicBezTo>
                <a:cubicBezTo>
                  <a:pt x="20727" y="17578"/>
                  <a:pt x="20695" y="17446"/>
                  <a:pt x="20453" y="17008"/>
                </a:cubicBezTo>
                <a:cubicBezTo>
                  <a:pt x="20221" y="16588"/>
                  <a:pt x="20024" y="16427"/>
                  <a:pt x="19446" y="16192"/>
                </a:cubicBezTo>
                <a:cubicBezTo>
                  <a:pt x="19051" y="16032"/>
                  <a:pt x="18707" y="15836"/>
                  <a:pt x="18681" y="15760"/>
                </a:cubicBezTo>
                <a:cubicBezTo>
                  <a:pt x="18607" y="15542"/>
                  <a:pt x="19251" y="15095"/>
                  <a:pt x="19696" y="15053"/>
                </a:cubicBezTo>
                <a:cubicBezTo>
                  <a:pt x="20160" y="15010"/>
                  <a:pt x="20607" y="14636"/>
                  <a:pt x="20741" y="14183"/>
                </a:cubicBezTo>
                <a:cubicBezTo>
                  <a:pt x="20793" y="14009"/>
                  <a:pt x="20805" y="13869"/>
                  <a:pt x="20771" y="13869"/>
                </a:cubicBezTo>
                <a:cubicBezTo>
                  <a:pt x="20738" y="13869"/>
                  <a:pt x="20779" y="13732"/>
                  <a:pt x="20862" y="13566"/>
                </a:cubicBezTo>
                <a:cubicBezTo>
                  <a:pt x="20961" y="13369"/>
                  <a:pt x="20981" y="13231"/>
                  <a:pt x="20920" y="13163"/>
                </a:cubicBezTo>
                <a:cubicBezTo>
                  <a:pt x="20765" y="12990"/>
                  <a:pt x="20815" y="12575"/>
                  <a:pt x="21002" y="12486"/>
                </a:cubicBezTo>
                <a:cubicBezTo>
                  <a:pt x="21146" y="12418"/>
                  <a:pt x="21177" y="12274"/>
                  <a:pt x="21177" y="11641"/>
                </a:cubicBezTo>
                <a:cubicBezTo>
                  <a:pt x="21177" y="11014"/>
                  <a:pt x="21216" y="10819"/>
                  <a:pt x="21389" y="10586"/>
                </a:cubicBezTo>
                <a:lnTo>
                  <a:pt x="21600" y="10303"/>
                </a:lnTo>
                <a:lnTo>
                  <a:pt x="21381" y="9885"/>
                </a:lnTo>
                <a:cubicBezTo>
                  <a:pt x="21202" y="9543"/>
                  <a:pt x="21178" y="9406"/>
                  <a:pt x="21254" y="9149"/>
                </a:cubicBezTo>
                <a:cubicBezTo>
                  <a:pt x="21332" y="8886"/>
                  <a:pt x="21318" y="8817"/>
                  <a:pt x="21167" y="8746"/>
                </a:cubicBezTo>
                <a:cubicBezTo>
                  <a:pt x="21067" y="8698"/>
                  <a:pt x="21009" y="8591"/>
                  <a:pt x="21038" y="8507"/>
                </a:cubicBezTo>
                <a:cubicBezTo>
                  <a:pt x="21066" y="8423"/>
                  <a:pt x="21029" y="8318"/>
                  <a:pt x="20958" y="8268"/>
                </a:cubicBezTo>
                <a:cubicBezTo>
                  <a:pt x="20872" y="8209"/>
                  <a:pt x="20839" y="8014"/>
                  <a:pt x="20859" y="7696"/>
                </a:cubicBezTo>
                <a:cubicBezTo>
                  <a:pt x="20877" y="7413"/>
                  <a:pt x="20851" y="7214"/>
                  <a:pt x="20793" y="7214"/>
                </a:cubicBezTo>
                <a:cubicBezTo>
                  <a:pt x="20658" y="7214"/>
                  <a:pt x="20167" y="6069"/>
                  <a:pt x="20198" y="5826"/>
                </a:cubicBezTo>
                <a:cubicBezTo>
                  <a:pt x="20212" y="5717"/>
                  <a:pt x="20170" y="5625"/>
                  <a:pt x="20108" y="5622"/>
                </a:cubicBezTo>
                <a:cubicBezTo>
                  <a:pt x="20045" y="5619"/>
                  <a:pt x="19843" y="5487"/>
                  <a:pt x="19658" y="5328"/>
                </a:cubicBezTo>
                <a:cubicBezTo>
                  <a:pt x="19472" y="5169"/>
                  <a:pt x="19208" y="5065"/>
                  <a:pt x="19070" y="5094"/>
                </a:cubicBezTo>
                <a:cubicBezTo>
                  <a:pt x="18933" y="5123"/>
                  <a:pt x="18798" y="5075"/>
                  <a:pt x="18769" y="4990"/>
                </a:cubicBezTo>
                <a:cubicBezTo>
                  <a:pt x="18740" y="4905"/>
                  <a:pt x="18634" y="4759"/>
                  <a:pt x="18533" y="4662"/>
                </a:cubicBezTo>
                <a:cubicBezTo>
                  <a:pt x="18379" y="4512"/>
                  <a:pt x="18359" y="4520"/>
                  <a:pt x="18404" y="4731"/>
                </a:cubicBezTo>
                <a:cubicBezTo>
                  <a:pt x="18433" y="4869"/>
                  <a:pt x="18417" y="5030"/>
                  <a:pt x="18368" y="5084"/>
                </a:cubicBezTo>
                <a:cubicBezTo>
                  <a:pt x="18319" y="5139"/>
                  <a:pt x="18289" y="5334"/>
                  <a:pt x="18302" y="5522"/>
                </a:cubicBezTo>
                <a:cubicBezTo>
                  <a:pt x="18353" y="6230"/>
                  <a:pt x="18200" y="6324"/>
                  <a:pt x="17885" y="5771"/>
                </a:cubicBezTo>
                <a:cubicBezTo>
                  <a:pt x="17722" y="5485"/>
                  <a:pt x="17589" y="5302"/>
                  <a:pt x="17589" y="5368"/>
                </a:cubicBezTo>
                <a:cubicBezTo>
                  <a:pt x="17589" y="5435"/>
                  <a:pt x="17423" y="5255"/>
                  <a:pt x="17219" y="4965"/>
                </a:cubicBezTo>
                <a:cubicBezTo>
                  <a:pt x="16713" y="4249"/>
                  <a:pt x="16351" y="3940"/>
                  <a:pt x="15578" y="3577"/>
                </a:cubicBezTo>
                <a:cubicBezTo>
                  <a:pt x="15217" y="3408"/>
                  <a:pt x="14744" y="3155"/>
                  <a:pt x="14527" y="3010"/>
                </a:cubicBezTo>
                <a:cubicBezTo>
                  <a:pt x="14311" y="2865"/>
                  <a:pt x="13904" y="2720"/>
                  <a:pt x="13624" y="2687"/>
                </a:cubicBezTo>
                <a:cubicBezTo>
                  <a:pt x="13345" y="2654"/>
                  <a:pt x="13080" y="2581"/>
                  <a:pt x="13032" y="2528"/>
                </a:cubicBezTo>
                <a:cubicBezTo>
                  <a:pt x="12984" y="2474"/>
                  <a:pt x="12886" y="2516"/>
                  <a:pt x="12815" y="2622"/>
                </a:cubicBezTo>
                <a:cubicBezTo>
                  <a:pt x="12730" y="2750"/>
                  <a:pt x="12542" y="2780"/>
                  <a:pt x="12255" y="2712"/>
                </a:cubicBezTo>
                <a:cubicBezTo>
                  <a:pt x="12019" y="2655"/>
                  <a:pt x="11805" y="2673"/>
                  <a:pt x="11778" y="2751"/>
                </a:cubicBezTo>
                <a:cubicBezTo>
                  <a:pt x="11719" y="2923"/>
                  <a:pt x="9848" y="2873"/>
                  <a:pt x="9539" y="2692"/>
                </a:cubicBezTo>
                <a:cubicBezTo>
                  <a:pt x="9350" y="2581"/>
                  <a:pt x="9335" y="2593"/>
                  <a:pt x="9430" y="2801"/>
                </a:cubicBezTo>
                <a:cubicBezTo>
                  <a:pt x="9518" y="2998"/>
                  <a:pt x="9510" y="3092"/>
                  <a:pt x="9386" y="3294"/>
                </a:cubicBezTo>
                <a:cubicBezTo>
                  <a:pt x="9246" y="3521"/>
                  <a:pt x="9071" y="3447"/>
                  <a:pt x="7309" y="2393"/>
                </a:cubicBezTo>
                <a:cubicBezTo>
                  <a:pt x="6238" y="1754"/>
                  <a:pt x="5753" y="1445"/>
                  <a:pt x="5528" y="1224"/>
                </a:cubicBezTo>
                <a:cubicBezTo>
                  <a:pt x="5478" y="1326"/>
                  <a:pt x="5414" y="1315"/>
                  <a:pt x="5380" y="1120"/>
                </a:cubicBezTo>
                <a:cubicBezTo>
                  <a:pt x="5368" y="1049"/>
                  <a:pt x="5354" y="961"/>
                  <a:pt x="5339" y="871"/>
                </a:cubicBezTo>
                <a:cubicBezTo>
                  <a:pt x="5338" y="867"/>
                  <a:pt x="5337" y="866"/>
                  <a:pt x="5336" y="861"/>
                </a:cubicBezTo>
                <a:cubicBezTo>
                  <a:pt x="5335" y="850"/>
                  <a:pt x="5332" y="842"/>
                  <a:pt x="5331" y="831"/>
                </a:cubicBezTo>
                <a:cubicBezTo>
                  <a:pt x="5324" y="792"/>
                  <a:pt x="5317" y="757"/>
                  <a:pt x="5312" y="722"/>
                </a:cubicBezTo>
                <a:cubicBezTo>
                  <a:pt x="5289" y="621"/>
                  <a:pt x="5249" y="563"/>
                  <a:pt x="5152" y="528"/>
                </a:cubicBezTo>
                <a:cubicBezTo>
                  <a:pt x="5296" y="638"/>
                  <a:pt x="5364" y="825"/>
                  <a:pt x="5295" y="1025"/>
                </a:cubicBezTo>
                <a:cubicBezTo>
                  <a:pt x="5225" y="1230"/>
                  <a:pt x="5135" y="1237"/>
                  <a:pt x="5026" y="1045"/>
                </a:cubicBezTo>
                <a:cubicBezTo>
                  <a:pt x="4980" y="965"/>
                  <a:pt x="4825" y="875"/>
                  <a:pt x="4681" y="846"/>
                </a:cubicBezTo>
                <a:cubicBezTo>
                  <a:pt x="4356" y="782"/>
                  <a:pt x="4355" y="572"/>
                  <a:pt x="4609" y="473"/>
                </a:cubicBezTo>
                <a:cubicBezTo>
                  <a:pt x="4531" y="472"/>
                  <a:pt x="4469" y="469"/>
                  <a:pt x="4370" y="468"/>
                </a:cubicBezTo>
                <a:cubicBezTo>
                  <a:pt x="3867" y="463"/>
                  <a:pt x="3298" y="377"/>
                  <a:pt x="3106" y="279"/>
                </a:cubicBezTo>
                <a:cubicBezTo>
                  <a:pt x="2777" y="112"/>
                  <a:pt x="2388" y="26"/>
                  <a:pt x="1997" y="6"/>
                </a:cubicBezTo>
                <a:cubicBezTo>
                  <a:pt x="1867" y="-1"/>
                  <a:pt x="1738" y="-2"/>
                  <a:pt x="1610" y="6"/>
                </a:cubicBezTo>
                <a:close/>
              </a:path>
            </a:pathLst>
          </a:cu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EB21AF37-B870-A365-A15B-34384D489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Mission</a:t>
            </a:r>
          </a:p>
        </p:txBody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282AEF9A-F361-0CBA-55F4-D7BF169E571C}"/>
              </a:ext>
            </a:extLst>
          </p:cNvPr>
          <p:cNvSpPr>
            <a:spLocks/>
          </p:cNvSpPr>
          <p:nvPr/>
        </p:nvSpPr>
        <p:spPr bwMode="auto">
          <a:xfrm rot="2750409" flipV="1">
            <a:off x="9943112" y="6387270"/>
            <a:ext cx="938221" cy="951596"/>
          </a:xfrm>
          <a:custGeom>
            <a:avLst/>
            <a:gdLst>
              <a:gd name="T0" fmla="*/ 0 w 1162"/>
              <a:gd name="T1" fmla="+- 0 14679 14679"/>
              <a:gd name="T2" fmla="*/ 14679 h 1162"/>
              <a:gd name="T3" fmla="*/ 0 w 1162"/>
              <a:gd name="T4" fmla="+- 0 15840 14679"/>
              <a:gd name="T5" fmla="*/ 15840 h 1162"/>
              <a:gd name="T6" fmla="*/ 1161 w 1162"/>
              <a:gd name="T7" fmla="+- 0 15840 14679"/>
              <a:gd name="T8" fmla="*/ 15840 h 1162"/>
              <a:gd name="T9" fmla="*/ 0 w 1162"/>
              <a:gd name="T10" fmla="+- 0 14679 14679"/>
              <a:gd name="T11" fmla="*/ 14679 h 1162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1162" h="1162">
                <a:moveTo>
                  <a:pt x="0" y="0"/>
                </a:moveTo>
                <a:lnTo>
                  <a:pt x="0" y="1161"/>
                </a:lnTo>
                <a:lnTo>
                  <a:pt x="1161" y="1161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5" name="Freeform 18">
            <a:extLst>
              <a:ext uri="{FF2B5EF4-FFF2-40B4-BE49-F238E27FC236}">
                <a16:creationId xmlns:a16="http://schemas.microsoft.com/office/drawing/2014/main" id="{BEA114AC-3AA0-C75B-0CA0-EFAA8786FDED}"/>
              </a:ext>
            </a:extLst>
          </p:cNvPr>
          <p:cNvSpPr>
            <a:spLocks/>
          </p:cNvSpPr>
          <p:nvPr/>
        </p:nvSpPr>
        <p:spPr bwMode="auto">
          <a:xfrm rot="5400000" flipV="1">
            <a:off x="10746956" y="5246525"/>
            <a:ext cx="1941419" cy="970853"/>
          </a:xfrm>
          <a:custGeom>
            <a:avLst/>
            <a:gdLst>
              <a:gd name="T0" fmla="+- 0 3550 1221"/>
              <a:gd name="T1" fmla="*/ T0 w 2329"/>
              <a:gd name="T2" fmla="+- 0 15840 14676"/>
              <a:gd name="T3" fmla="*/ 15840 h 1165"/>
              <a:gd name="T4" fmla="+- 0 2386 1221"/>
              <a:gd name="T5" fmla="*/ T4 w 2329"/>
              <a:gd name="T6" fmla="+- 0 14676 14676"/>
              <a:gd name="T7" fmla="*/ 14676 h 1165"/>
              <a:gd name="T8" fmla="+- 0 1221 1221"/>
              <a:gd name="T9" fmla="*/ T8 w 2329"/>
              <a:gd name="T10" fmla="+- 0 15840 14676"/>
              <a:gd name="T11" fmla="*/ 15840 h 1165"/>
              <a:gd name="T12" fmla="+- 0 3550 1221"/>
              <a:gd name="T13" fmla="*/ T12 w 2329"/>
              <a:gd name="T14" fmla="+- 0 15840 14676"/>
              <a:gd name="T15" fmla="*/ 15840 h 116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329" h="1165">
                <a:moveTo>
                  <a:pt x="2329" y="1164"/>
                </a:moveTo>
                <a:lnTo>
                  <a:pt x="1165" y="0"/>
                </a:lnTo>
                <a:lnTo>
                  <a:pt x="0" y="1164"/>
                </a:lnTo>
                <a:lnTo>
                  <a:pt x="2329" y="1164"/>
                </a:lnTo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CC2B5F-0F08-11DE-9D54-99FB95AC5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79431" y="1102028"/>
            <a:ext cx="10352808" cy="0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Freeform 14">
            <a:extLst>
              <a:ext uri="{FF2B5EF4-FFF2-40B4-BE49-F238E27FC236}">
                <a16:creationId xmlns:a16="http://schemas.microsoft.com/office/drawing/2014/main" id="{E6460E57-C5A0-9AAA-7BC2-E609FF403EB1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10482857" y="5118172"/>
            <a:ext cx="1491283" cy="1988373"/>
          </a:xfrm>
          <a:custGeom>
            <a:avLst/>
            <a:gdLst>
              <a:gd name="T0" fmla="*/ 0 w 1789"/>
              <a:gd name="T1" fmla="+- 0 12290 12290"/>
              <a:gd name="T2" fmla="*/ 12290 h 2386"/>
              <a:gd name="T3" fmla="*/ 0 w 1789"/>
              <a:gd name="T4" fmla="+- 0 13484 12290"/>
              <a:gd name="T5" fmla="*/ 13484 h 2386"/>
              <a:gd name="T6" fmla="*/ 1192 w 1789"/>
              <a:gd name="T7" fmla="+- 0 14676 12290"/>
              <a:gd name="T8" fmla="*/ 14676 h 2386"/>
              <a:gd name="T9" fmla="*/ 1789 w 1789"/>
              <a:gd name="T10" fmla="+- 0 14079 12290"/>
              <a:gd name="T11" fmla="*/ 14079 h 2386"/>
              <a:gd name="T12" fmla="*/ 0 w 1789"/>
              <a:gd name="T13" fmla="+- 0 12290 12290"/>
              <a:gd name="T14" fmla="*/ 12290 h 2386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  <a:cxn ang="0">
                <a:pos x="T12" y="T14"/>
              </a:cxn>
            </a:cxnLst>
            <a:rect l="0" t="0" r="r" b="b"/>
            <a:pathLst>
              <a:path w="1789" h="2386">
                <a:moveTo>
                  <a:pt x="0" y="0"/>
                </a:moveTo>
                <a:lnTo>
                  <a:pt x="0" y="1194"/>
                </a:lnTo>
                <a:lnTo>
                  <a:pt x="1192" y="2386"/>
                </a:lnTo>
                <a:lnTo>
                  <a:pt x="1789" y="1789"/>
                </a:lnTo>
                <a:lnTo>
                  <a:pt x="0" y="0"/>
                </a:lnTo>
                <a:close/>
              </a:path>
            </a:pathLst>
          </a:custGeom>
          <a:solidFill>
            <a:srgbClr val="EA8C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637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A9B28-F4CE-5266-0175-C67D4CCBD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at an outdoor market&#10;&#10;AI-generated content may be incorrect.">
            <a:extLst>
              <a:ext uri="{FF2B5EF4-FFF2-40B4-BE49-F238E27FC236}">
                <a16:creationId xmlns:a16="http://schemas.microsoft.com/office/drawing/2014/main" id="{3FD63BF6-683F-5BB3-A679-66EC33C78D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0" t="39944" r="7941" b="2075"/>
          <a:stretch/>
        </p:blipFill>
        <p:spPr>
          <a:xfrm>
            <a:off x="0" y="-1"/>
            <a:ext cx="12203092" cy="6858001"/>
          </a:xfrm>
          <a:prstGeom prst="rect">
            <a:avLst/>
          </a:prstGeom>
        </p:spPr>
      </p:pic>
      <p:sp>
        <p:nvSpPr>
          <p:cNvPr id="9" name="Freeform 14">
            <a:extLst>
              <a:ext uri="{FF2B5EF4-FFF2-40B4-BE49-F238E27FC236}">
                <a16:creationId xmlns:a16="http://schemas.microsoft.com/office/drawing/2014/main" id="{7CB1F1E3-8216-341C-97D7-811EA520B7A0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10482857" y="5118172"/>
            <a:ext cx="1491283" cy="1988373"/>
          </a:xfrm>
          <a:custGeom>
            <a:avLst/>
            <a:gdLst>
              <a:gd name="T0" fmla="*/ 0 w 1789"/>
              <a:gd name="T1" fmla="+- 0 12290 12290"/>
              <a:gd name="T2" fmla="*/ 12290 h 2386"/>
              <a:gd name="T3" fmla="*/ 0 w 1789"/>
              <a:gd name="T4" fmla="+- 0 13484 12290"/>
              <a:gd name="T5" fmla="*/ 13484 h 2386"/>
              <a:gd name="T6" fmla="*/ 1192 w 1789"/>
              <a:gd name="T7" fmla="+- 0 14676 12290"/>
              <a:gd name="T8" fmla="*/ 14676 h 2386"/>
              <a:gd name="T9" fmla="*/ 1789 w 1789"/>
              <a:gd name="T10" fmla="+- 0 14079 12290"/>
              <a:gd name="T11" fmla="*/ 14079 h 2386"/>
              <a:gd name="T12" fmla="*/ 0 w 1789"/>
              <a:gd name="T13" fmla="+- 0 12290 12290"/>
              <a:gd name="T14" fmla="*/ 12290 h 2386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  <a:cxn ang="0">
                <a:pos x="T12" y="T14"/>
              </a:cxn>
            </a:cxnLst>
            <a:rect l="0" t="0" r="r" b="b"/>
            <a:pathLst>
              <a:path w="1789" h="2386">
                <a:moveTo>
                  <a:pt x="0" y="0"/>
                </a:moveTo>
                <a:lnTo>
                  <a:pt x="0" y="1194"/>
                </a:lnTo>
                <a:lnTo>
                  <a:pt x="1192" y="2386"/>
                </a:lnTo>
                <a:lnTo>
                  <a:pt x="1789" y="1789"/>
                </a:lnTo>
                <a:lnTo>
                  <a:pt x="0" y="0"/>
                </a:lnTo>
                <a:close/>
              </a:path>
            </a:pathLst>
          </a:custGeom>
          <a:solidFill>
            <a:srgbClr val="EA8C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C1688491-EE2B-0982-EB11-4ED25B1CF373}"/>
              </a:ext>
            </a:extLst>
          </p:cNvPr>
          <p:cNvSpPr>
            <a:spLocks/>
          </p:cNvSpPr>
          <p:nvPr/>
        </p:nvSpPr>
        <p:spPr bwMode="auto">
          <a:xfrm rot="2750409" flipV="1">
            <a:off x="9943112" y="6387270"/>
            <a:ext cx="938221" cy="951596"/>
          </a:xfrm>
          <a:custGeom>
            <a:avLst/>
            <a:gdLst>
              <a:gd name="T0" fmla="*/ 0 w 1162"/>
              <a:gd name="T1" fmla="+- 0 14679 14679"/>
              <a:gd name="T2" fmla="*/ 14679 h 1162"/>
              <a:gd name="T3" fmla="*/ 0 w 1162"/>
              <a:gd name="T4" fmla="+- 0 15840 14679"/>
              <a:gd name="T5" fmla="*/ 15840 h 1162"/>
              <a:gd name="T6" fmla="*/ 1161 w 1162"/>
              <a:gd name="T7" fmla="+- 0 15840 14679"/>
              <a:gd name="T8" fmla="*/ 15840 h 1162"/>
              <a:gd name="T9" fmla="*/ 0 w 1162"/>
              <a:gd name="T10" fmla="+- 0 14679 14679"/>
              <a:gd name="T11" fmla="*/ 14679 h 1162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1162" h="1162">
                <a:moveTo>
                  <a:pt x="0" y="0"/>
                </a:moveTo>
                <a:lnTo>
                  <a:pt x="0" y="1161"/>
                </a:lnTo>
                <a:lnTo>
                  <a:pt x="1161" y="1161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75EDB619-96FB-C913-37D0-B606C2492D89}"/>
              </a:ext>
            </a:extLst>
          </p:cNvPr>
          <p:cNvSpPr>
            <a:spLocks/>
          </p:cNvSpPr>
          <p:nvPr/>
        </p:nvSpPr>
        <p:spPr bwMode="auto">
          <a:xfrm rot="5400000" flipV="1">
            <a:off x="10746956" y="5246525"/>
            <a:ext cx="1941419" cy="970853"/>
          </a:xfrm>
          <a:custGeom>
            <a:avLst/>
            <a:gdLst>
              <a:gd name="T0" fmla="+- 0 3550 1221"/>
              <a:gd name="T1" fmla="*/ T0 w 2329"/>
              <a:gd name="T2" fmla="+- 0 15840 14676"/>
              <a:gd name="T3" fmla="*/ 15840 h 1165"/>
              <a:gd name="T4" fmla="+- 0 2386 1221"/>
              <a:gd name="T5" fmla="*/ T4 w 2329"/>
              <a:gd name="T6" fmla="+- 0 14676 14676"/>
              <a:gd name="T7" fmla="*/ 14676 h 1165"/>
              <a:gd name="T8" fmla="+- 0 1221 1221"/>
              <a:gd name="T9" fmla="*/ T8 w 2329"/>
              <a:gd name="T10" fmla="+- 0 15840 14676"/>
              <a:gd name="T11" fmla="*/ 15840 h 1165"/>
              <a:gd name="T12" fmla="+- 0 3550 1221"/>
              <a:gd name="T13" fmla="*/ T12 w 2329"/>
              <a:gd name="T14" fmla="+- 0 15840 14676"/>
              <a:gd name="T15" fmla="*/ 15840 h 116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329" h="1165">
                <a:moveTo>
                  <a:pt x="2329" y="1164"/>
                </a:moveTo>
                <a:lnTo>
                  <a:pt x="1165" y="0"/>
                </a:lnTo>
                <a:lnTo>
                  <a:pt x="0" y="1164"/>
                </a:lnTo>
                <a:lnTo>
                  <a:pt x="2329" y="1164"/>
                </a:lnTo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2" name="Picture 11" descr="A logo of a mosquito&#10;&#10;Description automatically generated">
            <a:extLst>
              <a:ext uri="{FF2B5EF4-FFF2-40B4-BE49-F238E27FC236}">
                <a16:creationId xmlns:a16="http://schemas.microsoft.com/office/drawing/2014/main" id="{A269E076-5824-473A-0E70-7422F98E6D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44" y="4636537"/>
            <a:ext cx="1837925" cy="1837925"/>
          </a:xfrm>
          <a:prstGeom prst="rect">
            <a:avLst/>
          </a:prstGeom>
          <a:ln>
            <a:noFill/>
          </a:ln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5AA9600-1B2A-95D3-A19B-C39BA3C916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9431" y="155339"/>
            <a:ext cx="10352810" cy="8897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What We Do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5B9BFB-4C6E-19B3-C158-F45CB0EE8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79431" y="1102028"/>
            <a:ext cx="3170931" cy="0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46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EFF20-91A4-BECE-02B1-E7D51CD6F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erson, indoor, microscope&#10;&#10;AI-generated content may be incorrect.">
            <a:extLst>
              <a:ext uri="{FF2B5EF4-FFF2-40B4-BE49-F238E27FC236}">
                <a16:creationId xmlns:a16="http://schemas.microsoft.com/office/drawing/2014/main" id="{BD6C8264-2CB0-B4C1-E2E4-1DEBD2246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43"/>
          <a:stretch/>
        </p:blipFill>
        <p:spPr>
          <a:xfrm>
            <a:off x="0" y="0"/>
            <a:ext cx="12241096" cy="6858000"/>
          </a:xfrm>
          <a:prstGeom prst="rect">
            <a:avLst/>
          </a:prstGeom>
        </p:spPr>
      </p:pic>
      <p:sp>
        <p:nvSpPr>
          <p:cNvPr id="10" name="Freeform 15">
            <a:extLst>
              <a:ext uri="{FF2B5EF4-FFF2-40B4-BE49-F238E27FC236}">
                <a16:creationId xmlns:a16="http://schemas.microsoft.com/office/drawing/2014/main" id="{97630976-5A38-3C97-C093-3EF04A5E083C}"/>
              </a:ext>
            </a:extLst>
          </p:cNvPr>
          <p:cNvSpPr>
            <a:spLocks/>
          </p:cNvSpPr>
          <p:nvPr/>
        </p:nvSpPr>
        <p:spPr bwMode="auto">
          <a:xfrm rot="2750409" flipV="1">
            <a:off x="9943112" y="6387270"/>
            <a:ext cx="938221" cy="951596"/>
          </a:xfrm>
          <a:custGeom>
            <a:avLst/>
            <a:gdLst>
              <a:gd name="T0" fmla="*/ 0 w 1162"/>
              <a:gd name="T1" fmla="+- 0 14679 14679"/>
              <a:gd name="T2" fmla="*/ 14679 h 1162"/>
              <a:gd name="T3" fmla="*/ 0 w 1162"/>
              <a:gd name="T4" fmla="+- 0 15840 14679"/>
              <a:gd name="T5" fmla="*/ 15840 h 1162"/>
              <a:gd name="T6" fmla="*/ 1161 w 1162"/>
              <a:gd name="T7" fmla="+- 0 15840 14679"/>
              <a:gd name="T8" fmla="*/ 15840 h 1162"/>
              <a:gd name="T9" fmla="*/ 0 w 1162"/>
              <a:gd name="T10" fmla="+- 0 14679 14679"/>
              <a:gd name="T11" fmla="*/ 14679 h 1162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1162" h="1162">
                <a:moveTo>
                  <a:pt x="0" y="0"/>
                </a:moveTo>
                <a:lnTo>
                  <a:pt x="0" y="1161"/>
                </a:lnTo>
                <a:lnTo>
                  <a:pt x="1161" y="1161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214E3095-A413-F4CC-B031-111B3687D6D2}"/>
              </a:ext>
            </a:extLst>
          </p:cNvPr>
          <p:cNvSpPr>
            <a:spLocks/>
          </p:cNvSpPr>
          <p:nvPr/>
        </p:nvSpPr>
        <p:spPr bwMode="auto">
          <a:xfrm rot="5400000" flipV="1">
            <a:off x="10746956" y="5246525"/>
            <a:ext cx="1941419" cy="970853"/>
          </a:xfrm>
          <a:custGeom>
            <a:avLst/>
            <a:gdLst>
              <a:gd name="T0" fmla="+- 0 3550 1221"/>
              <a:gd name="T1" fmla="*/ T0 w 2329"/>
              <a:gd name="T2" fmla="+- 0 15840 14676"/>
              <a:gd name="T3" fmla="*/ 15840 h 1165"/>
              <a:gd name="T4" fmla="+- 0 2386 1221"/>
              <a:gd name="T5" fmla="*/ T4 w 2329"/>
              <a:gd name="T6" fmla="+- 0 14676 14676"/>
              <a:gd name="T7" fmla="*/ 14676 h 1165"/>
              <a:gd name="T8" fmla="+- 0 1221 1221"/>
              <a:gd name="T9" fmla="*/ T8 w 2329"/>
              <a:gd name="T10" fmla="+- 0 15840 14676"/>
              <a:gd name="T11" fmla="*/ 15840 h 1165"/>
              <a:gd name="T12" fmla="+- 0 3550 1221"/>
              <a:gd name="T13" fmla="*/ T12 w 2329"/>
              <a:gd name="T14" fmla="+- 0 15840 14676"/>
              <a:gd name="T15" fmla="*/ 15840 h 116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329" h="1165">
                <a:moveTo>
                  <a:pt x="2329" y="1164"/>
                </a:moveTo>
                <a:lnTo>
                  <a:pt x="1165" y="0"/>
                </a:lnTo>
                <a:lnTo>
                  <a:pt x="0" y="1164"/>
                </a:lnTo>
                <a:lnTo>
                  <a:pt x="2329" y="1164"/>
                </a:lnTo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2" name="Picture 11" descr="A logo of a mosquito&#10;&#10;Description automatically generated">
            <a:extLst>
              <a:ext uri="{FF2B5EF4-FFF2-40B4-BE49-F238E27FC236}">
                <a16:creationId xmlns:a16="http://schemas.microsoft.com/office/drawing/2014/main" id="{B8A7F768-A3A2-1436-E2A8-263FA8DA51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44" y="4636537"/>
            <a:ext cx="1837925" cy="1837925"/>
          </a:xfrm>
          <a:prstGeom prst="rect">
            <a:avLst/>
          </a:prstGeom>
          <a:ln>
            <a:noFill/>
          </a:ln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5666B09-6553-C128-FA1F-CD82A589DC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9431" y="155339"/>
            <a:ext cx="10352810" cy="8897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What We Do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EFE2C49-CDF5-750E-E67B-E736E701D7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79431" y="1102028"/>
            <a:ext cx="3170931" cy="0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Freeform 14">
            <a:extLst>
              <a:ext uri="{FF2B5EF4-FFF2-40B4-BE49-F238E27FC236}">
                <a16:creationId xmlns:a16="http://schemas.microsoft.com/office/drawing/2014/main" id="{F9AC0112-9C2C-5E9C-5C69-222C98798D88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10482857" y="5118172"/>
            <a:ext cx="1491283" cy="1988373"/>
          </a:xfrm>
          <a:custGeom>
            <a:avLst/>
            <a:gdLst>
              <a:gd name="T0" fmla="*/ 0 w 1789"/>
              <a:gd name="T1" fmla="+- 0 12290 12290"/>
              <a:gd name="T2" fmla="*/ 12290 h 2386"/>
              <a:gd name="T3" fmla="*/ 0 w 1789"/>
              <a:gd name="T4" fmla="+- 0 13484 12290"/>
              <a:gd name="T5" fmla="*/ 13484 h 2386"/>
              <a:gd name="T6" fmla="*/ 1192 w 1789"/>
              <a:gd name="T7" fmla="+- 0 14676 12290"/>
              <a:gd name="T8" fmla="*/ 14676 h 2386"/>
              <a:gd name="T9" fmla="*/ 1789 w 1789"/>
              <a:gd name="T10" fmla="+- 0 14079 12290"/>
              <a:gd name="T11" fmla="*/ 14079 h 2386"/>
              <a:gd name="T12" fmla="*/ 0 w 1789"/>
              <a:gd name="T13" fmla="+- 0 12290 12290"/>
              <a:gd name="T14" fmla="*/ 12290 h 2386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  <a:cxn ang="0">
                <a:pos x="T12" y="T14"/>
              </a:cxn>
            </a:cxnLst>
            <a:rect l="0" t="0" r="r" b="b"/>
            <a:pathLst>
              <a:path w="1789" h="2386">
                <a:moveTo>
                  <a:pt x="0" y="0"/>
                </a:moveTo>
                <a:lnTo>
                  <a:pt x="0" y="1194"/>
                </a:lnTo>
                <a:lnTo>
                  <a:pt x="1192" y="2386"/>
                </a:lnTo>
                <a:lnTo>
                  <a:pt x="1789" y="1789"/>
                </a:lnTo>
                <a:lnTo>
                  <a:pt x="0" y="0"/>
                </a:lnTo>
                <a:close/>
              </a:path>
            </a:pathLst>
          </a:custGeom>
          <a:solidFill>
            <a:srgbClr val="EA8C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063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99344-1E92-0A30-ED6E-FEBFB23F3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plant, flower, garden&#10;&#10;AI-generated content may be incorrect.">
            <a:extLst>
              <a:ext uri="{FF2B5EF4-FFF2-40B4-BE49-F238E27FC236}">
                <a16:creationId xmlns:a16="http://schemas.microsoft.com/office/drawing/2014/main" id="{11AF1142-D670-63AF-EB2A-6CB0BDB511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reeform 15">
            <a:extLst>
              <a:ext uri="{FF2B5EF4-FFF2-40B4-BE49-F238E27FC236}">
                <a16:creationId xmlns:a16="http://schemas.microsoft.com/office/drawing/2014/main" id="{75D12B6C-0971-5823-4B04-D87184A3733D}"/>
              </a:ext>
            </a:extLst>
          </p:cNvPr>
          <p:cNvSpPr>
            <a:spLocks/>
          </p:cNvSpPr>
          <p:nvPr/>
        </p:nvSpPr>
        <p:spPr bwMode="auto">
          <a:xfrm rot="2750409" flipV="1">
            <a:off x="9943112" y="6387270"/>
            <a:ext cx="938221" cy="951596"/>
          </a:xfrm>
          <a:custGeom>
            <a:avLst/>
            <a:gdLst>
              <a:gd name="T0" fmla="*/ 0 w 1162"/>
              <a:gd name="T1" fmla="+- 0 14679 14679"/>
              <a:gd name="T2" fmla="*/ 14679 h 1162"/>
              <a:gd name="T3" fmla="*/ 0 w 1162"/>
              <a:gd name="T4" fmla="+- 0 15840 14679"/>
              <a:gd name="T5" fmla="*/ 15840 h 1162"/>
              <a:gd name="T6" fmla="*/ 1161 w 1162"/>
              <a:gd name="T7" fmla="+- 0 15840 14679"/>
              <a:gd name="T8" fmla="*/ 15840 h 1162"/>
              <a:gd name="T9" fmla="*/ 0 w 1162"/>
              <a:gd name="T10" fmla="+- 0 14679 14679"/>
              <a:gd name="T11" fmla="*/ 14679 h 1162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1162" h="1162">
                <a:moveTo>
                  <a:pt x="0" y="0"/>
                </a:moveTo>
                <a:lnTo>
                  <a:pt x="0" y="1161"/>
                </a:lnTo>
                <a:lnTo>
                  <a:pt x="1161" y="1161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EF5B82D7-3F11-4BA2-200E-4B3484A718CC}"/>
              </a:ext>
            </a:extLst>
          </p:cNvPr>
          <p:cNvSpPr>
            <a:spLocks/>
          </p:cNvSpPr>
          <p:nvPr/>
        </p:nvSpPr>
        <p:spPr bwMode="auto">
          <a:xfrm rot="5400000" flipV="1">
            <a:off x="10746956" y="5246525"/>
            <a:ext cx="1941419" cy="970853"/>
          </a:xfrm>
          <a:custGeom>
            <a:avLst/>
            <a:gdLst>
              <a:gd name="T0" fmla="+- 0 3550 1221"/>
              <a:gd name="T1" fmla="*/ T0 w 2329"/>
              <a:gd name="T2" fmla="+- 0 15840 14676"/>
              <a:gd name="T3" fmla="*/ 15840 h 1165"/>
              <a:gd name="T4" fmla="+- 0 2386 1221"/>
              <a:gd name="T5" fmla="*/ T4 w 2329"/>
              <a:gd name="T6" fmla="+- 0 14676 14676"/>
              <a:gd name="T7" fmla="*/ 14676 h 1165"/>
              <a:gd name="T8" fmla="+- 0 1221 1221"/>
              <a:gd name="T9" fmla="*/ T8 w 2329"/>
              <a:gd name="T10" fmla="+- 0 15840 14676"/>
              <a:gd name="T11" fmla="*/ 15840 h 1165"/>
              <a:gd name="T12" fmla="+- 0 3550 1221"/>
              <a:gd name="T13" fmla="*/ T12 w 2329"/>
              <a:gd name="T14" fmla="+- 0 15840 14676"/>
              <a:gd name="T15" fmla="*/ 15840 h 116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329" h="1165">
                <a:moveTo>
                  <a:pt x="2329" y="1164"/>
                </a:moveTo>
                <a:lnTo>
                  <a:pt x="1165" y="0"/>
                </a:lnTo>
                <a:lnTo>
                  <a:pt x="0" y="1164"/>
                </a:lnTo>
                <a:lnTo>
                  <a:pt x="2329" y="1164"/>
                </a:lnTo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8305E49-F703-1F05-5533-A0CDDCB9D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9431" y="155339"/>
            <a:ext cx="10352810" cy="8897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What We Do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B0AFBAD-A4F6-BEB9-D009-C41082109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79431" y="1102028"/>
            <a:ext cx="3170931" cy="0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Freeform 14">
            <a:extLst>
              <a:ext uri="{FF2B5EF4-FFF2-40B4-BE49-F238E27FC236}">
                <a16:creationId xmlns:a16="http://schemas.microsoft.com/office/drawing/2014/main" id="{E192A4B2-879F-643E-6D87-815B4AEEA73E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10482857" y="5118172"/>
            <a:ext cx="1491283" cy="1988373"/>
          </a:xfrm>
          <a:custGeom>
            <a:avLst/>
            <a:gdLst>
              <a:gd name="T0" fmla="*/ 0 w 1789"/>
              <a:gd name="T1" fmla="+- 0 12290 12290"/>
              <a:gd name="T2" fmla="*/ 12290 h 2386"/>
              <a:gd name="T3" fmla="*/ 0 w 1789"/>
              <a:gd name="T4" fmla="+- 0 13484 12290"/>
              <a:gd name="T5" fmla="*/ 13484 h 2386"/>
              <a:gd name="T6" fmla="*/ 1192 w 1789"/>
              <a:gd name="T7" fmla="+- 0 14676 12290"/>
              <a:gd name="T8" fmla="*/ 14676 h 2386"/>
              <a:gd name="T9" fmla="*/ 1789 w 1789"/>
              <a:gd name="T10" fmla="+- 0 14079 12290"/>
              <a:gd name="T11" fmla="*/ 14079 h 2386"/>
              <a:gd name="T12" fmla="*/ 0 w 1789"/>
              <a:gd name="T13" fmla="+- 0 12290 12290"/>
              <a:gd name="T14" fmla="*/ 12290 h 2386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  <a:cxn ang="0">
                <a:pos x="T12" y="T14"/>
              </a:cxn>
            </a:cxnLst>
            <a:rect l="0" t="0" r="r" b="b"/>
            <a:pathLst>
              <a:path w="1789" h="2386">
                <a:moveTo>
                  <a:pt x="0" y="0"/>
                </a:moveTo>
                <a:lnTo>
                  <a:pt x="0" y="1194"/>
                </a:lnTo>
                <a:lnTo>
                  <a:pt x="1192" y="2386"/>
                </a:lnTo>
                <a:lnTo>
                  <a:pt x="1789" y="1789"/>
                </a:lnTo>
                <a:lnTo>
                  <a:pt x="0" y="0"/>
                </a:lnTo>
                <a:close/>
              </a:path>
            </a:pathLst>
          </a:custGeom>
          <a:solidFill>
            <a:srgbClr val="EA8C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492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99470-658C-030E-F9A1-74D47A541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sect&#10;&#10;AI-generated content may be incorrect.">
            <a:extLst>
              <a:ext uri="{FF2B5EF4-FFF2-40B4-BE49-F238E27FC236}">
                <a16:creationId xmlns:a16="http://schemas.microsoft.com/office/drawing/2014/main" id="{70FAF21F-861F-1ADA-F29E-00DEB1BBB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reeform 15">
            <a:extLst>
              <a:ext uri="{FF2B5EF4-FFF2-40B4-BE49-F238E27FC236}">
                <a16:creationId xmlns:a16="http://schemas.microsoft.com/office/drawing/2014/main" id="{D2485693-9456-1461-7F4E-AB5150636C8A}"/>
              </a:ext>
            </a:extLst>
          </p:cNvPr>
          <p:cNvSpPr>
            <a:spLocks/>
          </p:cNvSpPr>
          <p:nvPr/>
        </p:nvSpPr>
        <p:spPr bwMode="auto">
          <a:xfrm rot="2750409" flipV="1">
            <a:off x="9943112" y="6387270"/>
            <a:ext cx="938221" cy="951596"/>
          </a:xfrm>
          <a:custGeom>
            <a:avLst/>
            <a:gdLst>
              <a:gd name="T0" fmla="*/ 0 w 1162"/>
              <a:gd name="T1" fmla="+- 0 14679 14679"/>
              <a:gd name="T2" fmla="*/ 14679 h 1162"/>
              <a:gd name="T3" fmla="*/ 0 w 1162"/>
              <a:gd name="T4" fmla="+- 0 15840 14679"/>
              <a:gd name="T5" fmla="*/ 15840 h 1162"/>
              <a:gd name="T6" fmla="*/ 1161 w 1162"/>
              <a:gd name="T7" fmla="+- 0 15840 14679"/>
              <a:gd name="T8" fmla="*/ 15840 h 1162"/>
              <a:gd name="T9" fmla="*/ 0 w 1162"/>
              <a:gd name="T10" fmla="+- 0 14679 14679"/>
              <a:gd name="T11" fmla="*/ 14679 h 1162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1162" h="1162">
                <a:moveTo>
                  <a:pt x="0" y="0"/>
                </a:moveTo>
                <a:lnTo>
                  <a:pt x="0" y="1161"/>
                </a:lnTo>
                <a:lnTo>
                  <a:pt x="1161" y="1161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7835CA5E-9228-72E7-F249-CA0A98129C81}"/>
              </a:ext>
            </a:extLst>
          </p:cNvPr>
          <p:cNvSpPr>
            <a:spLocks/>
          </p:cNvSpPr>
          <p:nvPr/>
        </p:nvSpPr>
        <p:spPr bwMode="auto">
          <a:xfrm rot="5400000" flipV="1">
            <a:off x="10746956" y="5246525"/>
            <a:ext cx="1941419" cy="970853"/>
          </a:xfrm>
          <a:custGeom>
            <a:avLst/>
            <a:gdLst>
              <a:gd name="T0" fmla="+- 0 3550 1221"/>
              <a:gd name="T1" fmla="*/ T0 w 2329"/>
              <a:gd name="T2" fmla="+- 0 15840 14676"/>
              <a:gd name="T3" fmla="*/ 15840 h 1165"/>
              <a:gd name="T4" fmla="+- 0 2386 1221"/>
              <a:gd name="T5" fmla="*/ T4 w 2329"/>
              <a:gd name="T6" fmla="+- 0 14676 14676"/>
              <a:gd name="T7" fmla="*/ 14676 h 1165"/>
              <a:gd name="T8" fmla="+- 0 1221 1221"/>
              <a:gd name="T9" fmla="*/ T8 w 2329"/>
              <a:gd name="T10" fmla="+- 0 15840 14676"/>
              <a:gd name="T11" fmla="*/ 15840 h 1165"/>
              <a:gd name="T12" fmla="+- 0 3550 1221"/>
              <a:gd name="T13" fmla="*/ T12 w 2329"/>
              <a:gd name="T14" fmla="+- 0 15840 14676"/>
              <a:gd name="T15" fmla="*/ 15840 h 116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329" h="1165">
                <a:moveTo>
                  <a:pt x="2329" y="1164"/>
                </a:moveTo>
                <a:lnTo>
                  <a:pt x="1165" y="0"/>
                </a:lnTo>
                <a:lnTo>
                  <a:pt x="0" y="1164"/>
                </a:lnTo>
                <a:lnTo>
                  <a:pt x="2329" y="1164"/>
                </a:lnTo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2" name="Picture 11" descr="A logo of a mosquito&#10;&#10;Description automatically generated">
            <a:extLst>
              <a:ext uri="{FF2B5EF4-FFF2-40B4-BE49-F238E27FC236}">
                <a16:creationId xmlns:a16="http://schemas.microsoft.com/office/drawing/2014/main" id="{46546C6E-35A6-0016-A3BA-5D4D49DDB8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44" y="4636537"/>
            <a:ext cx="1837925" cy="1837925"/>
          </a:xfrm>
          <a:prstGeom prst="rect">
            <a:avLst/>
          </a:prstGeom>
          <a:ln>
            <a:noFill/>
          </a:ln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9CCEA9F-1A7E-16D3-F679-EC93988D9B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9431" y="155339"/>
            <a:ext cx="10352810" cy="8897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Aedes Mosquitoes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AE0EA6-C48E-F4FB-4590-46586CAC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79431" y="1102028"/>
            <a:ext cx="10352808" cy="0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Freeform 14">
            <a:extLst>
              <a:ext uri="{FF2B5EF4-FFF2-40B4-BE49-F238E27FC236}">
                <a16:creationId xmlns:a16="http://schemas.microsoft.com/office/drawing/2014/main" id="{2D18D956-468A-7CFB-C271-85B9B96F11B1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10482857" y="5118172"/>
            <a:ext cx="1491283" cy="1988373"/>
          </a:xfrm>
          <a:custGeom>
            <a:avLst/>
            <a:gdLst>
              <a:gd name="T0" fmla="*/ 0 w 1789"/>
              <a:gd name="T1" fmla="+- 0 12290 12290"/>
              <a:gd name="T2" fmla="*/ 12290 h 2386"/>
              <a:gd name="T3" fmla="*/ 0 w 1789"/>
              <a:gd name="T4" fmla="+- 0 13484 12290"/>
              <a:gd name="T5" fmla="*/ 13484 h 2386"/>
              <a:gd name="T6" fmla="*/ 1192 w 1789"/>
              <a:gd name="T7" fmla="+- 0 14676 12290"/>
              <a:gd name="T8" fmla="*/ 14676 h 2386"/>
              <a:gd name="T9" fmla="*/ 1789 w 1789"/>
              <a:gd name="T10" fmla="+- 0 14079 12290"/>
              <a:gd name="T11" fmla="*/ 14079 h 2386"/>
              <a:gd name="T12" fmla="*/ 0 w 1789"/>
              <a:gd name="T13" fmla="+- 0 12290 12290"/>
              <a:gd name="T14" fmla="*/ 12290 h 2386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  <a:cxn ang="0">
                <a:pos x="T12" y="T14"/>
              </a:cxn>
            </a:cxnLst>
            <a:rect l="0" t="0" r="r" b="b"/>
            <a:pathLst>
              <a:path w="1789" h="2386">
                <a:moveTo>
                  <a:pt x="0" y="0"/>
                </a:moveTo>
                <a:lnTo>
                  <a:pt x="0" y="1194"/>
                </a:lnTo>
                <a:lnTo>
                  <a:pt x="1192" y="2386"/>
                </a:lnTo>
                <a:lnTo>
                  <a:pt x="1789" y="1789"/>
                </a:lnTo>
                <a:lnTo>
                  <a:pt x="0" y="0"/>
                </a:lnTo>
                <a:close/>
              </a:path>
            </a:pathLst>
          </a:custGeom>
          <a:solidFill>
            <a:srgbClr val="EA8C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974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52651-32F9-00CD-FBA8-A66B918EC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osquito&#10;&#10;AI-generated content may be incorrect.">
            <a:extLst>
              <a:ext uri="{FF2B5EF4-FFF2-40B4-BE49-F238E27FC236}">
                <a16:creationId xmlns:a16="http://schemas.microsoft.com/office/drawing/2014/main" id="{67670D36-653E-0147-1FA8-115A0330A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reeform 15">
            <a:extLst>
              <a:ext uri="{FF2B5EF4-FFF2-40B4-BE49-F238E27FC236}">
                <a16:creationId xmlns:a16="http://schemas.microsoft.com/office/drawing/2014/main" id="{A7B2265A-9982-B5DD-95D1-601DAB891DB6}"/>
              </a:ext>
            </a:extLst>
          </p:cNvPr>
          <p:cNvSpPr>
            <a:spLocks/>
          </p:cNvSpPr>
          <p:nvPr/>
        </p:nvSpPr>
        <p:spPr bwMode="auto">
          <a:xfrm rot="2750409" flipV="1">
            <a:off x="9943112" y="6387270"/>
            <a:ext cx="938221" cy="951596"/>
          </a:xfrm>
          <a:custGeom>
            <a:avLst/>
            <a:gdLst>
              <a:gd name="T0" fmla="*/ 0 w 1162"/>
              <a:gd name="T1" fmla="+- 0 14679 14679"/>
              <a:gd name="T2" fmla="*/ 14679 h 1162"/>
              <a:gd name="T3" fmla="*/ 0 w 1162"/>
              <a:gd name="T4" fmla="+- 0 15840 14679"/>
              <a:gd name="T5" fmla="*/ 15840 h 1162"/>
              <a:gd name="T6" fmla="*/ 1161 w 1162"/>
              <a:gd name="T7" fmla="+- 0 15840 14679"/>
              <a:gd name="T8" fmla="*/ 15840 h 1162"/>
              <a:gd name="T9" fmla="*/ 0 w 1162"/>
              <a:gd name="T10" fmla="+- 0 14679 14679"/>
              <a:gd name="T11" fmla="*/ 14679 h 1162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1162" h="1162">
                <a:moveTo>
                  <a:pt x="0" y="0"/>
                </a:moveTo>
                <a:lnTo>
                  <a:pt x="0" y="1161"/>
                </a:lnTo>
                <a:lnTo>
                  <a:pt x="1161" y="1161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D66BB0A1-7449-7D8A-BEEF-B7ABF2EC285F}"/>
              </a:ext>
            </a:extLst>
          </p:cNvPr>
          <p:cNvSpPr>
            <a:spLocks/>
          </p:cNvSpPr>
          <p:nvPr/>
        </p:nvSpPr>
        <p:spPr bwMode="auto">
          <a:xfrm rot="5400000" flipV="1">
            <a:off x="10746956" y="5246525"/>
            <a:ext cx="1941419" cy="970853"/>
          </a:xfrm>
          <a:custGeom>
            <a:avLst/>
            <a:gdLst>
              <a:gd name="T0" fmla="+- 0 3550 1221"/>
              <a:gd name="T1" fmla="*/ T0 w 2329"/>
              <a:gd name="T2" fmla="+- 0 15840 14676"/>
              <a:gd name="T3" fmla="*/ 15840 h 1165"/>
              <a:gd name="T4" fmla="+- 0 2386 1221"/>
              <a:gd name="T5" fmla="*/ T4 w 2329"/>
              <a:gd name="T6" fmla="+- 0 14676 14676"/>
              <a:gd name="T7" fmla="*/ 14676 h 1165"/>
              <a:gd name="T8" fmla="+- 0 1221 1221"/>
              <a:gd name="T9" fmla="*/ T8 w 2329"/>
              <a:gd name="T10" fmla="+- 0 15840 14676"/>
              <a:gd name="T11" fmla="*/ 15840 h 1165"/>
              <a:gd name="T12" fmla="+- 0 3550 1221"/>
              <a:gd name="T13" fmla="*/ T12 w 2329"/>
              <a:gd name="T14" fmla="+- 0 15840 14676"/>
              <a:gd name="T15" fmla="*/ 15840 h 116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329" h="1165">
                <a:moveTo>
                  <a:pt x="2329" y="1164"/>
                </a:moveTo>
                <a:lnTo>
                  <a:pt x="1165" y="0"/>
                </a:lnTo>
                <a:lnTo>
                  <a:pt x="0" y="1164"/>
                </a:lnTo>
                <a:lnTo>
                  <a:pt x="2329" y="1164"/>
                </a:lnTo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2" name="Picture 11" descr="A logo of a mosquito&#10;&#10;Description automatically generated">
            <a:extLst>
              <a:ext uri="{FF2B5EF4-FFF2-40B4-BE49-F238E27FC236}">
                <a16:creationId xmlns:a16="http://schemas.microsoft.com/office/drawing/2014/main" id="{DEBAE1B0-59C2-F47C-BD32-378426583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44" y="4636537"/>
            <a:ext cx="1837925" cy="1837925"/>
          </a:xfrm>
          <a:prstGeom prst="rect">
            <a:avLst/>
          </a:prstGeom>
          <a:ln>
            <a:noFill/>
          </a:ln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1FAB5F0-8EA7-5E52-6D11-E0E545BA41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9431" y="155339"/>
            <a:ext cx="10352810" cy="8897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Culex Mosquitoes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EE13A0-CCF0-7958-C832-D83127508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79431" y="1102028"/>
            <a:ext cx="10352808" cy="0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Freeform 14">
            <a:extLst>
              <a:ext uri="{FF2B5EF4-FFF2-40B4-BE49-F238E27FC236}">
                <a16:creationId xmlns:a16="http://schemas.microsoft.com/office/drawing/2014/main" id="{595291F0-5EF4-0255-F46D-D9F85828CD68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10482857" y="5118172"/>
            <a:ext cx="1491283" cy="1988373"/>
          </a:xfrm>
          <a:custGeom>
            <a:avLst/>
            <a:gdLst>
              <a:gd name="T0" fmla="*/ 0 w 1789"/>
              <a:gd name="T1" fmla="+- 0 12290 12290"/>
              <a:gd name="T2" fmla="*/ 12290 h 2386"/>
              <a:gd name="T3" fmla="*/ 0 w 1789"/>
              <a:gd name="T4" fmla="+- 0 13484 12290"/>
              <a:gd name="T5" fmla="*/ 13484 h 2386"/>
              <a:gd name="T6" fmla="*/ 1192 w 1789"/>
              <a:gd name="T7" fmla="+- 0 14676 12290"/>
              <a:gd name="T8" fmla="*/ 14676 h 2386"/>
              <a:gd name="T9" fmla="*/ 1789 w 1789"/>
              <a:gd name="T10" fmla="+- 0 14079 12290"/>
              <a:gd name="T11" fmla="*/ 14079 h 2386"/>
              <a:gd name="T12" fmla="*/ 0 w 1789"/>
              <a:gd name="T13" fmla="+- 0 12290 12290"/>
              <a:gd name="T14" fmla="*/ 12290 h 2386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  <a:cxn ang="0">
                <a:pos x="T12" y="T14"/>
              </a:cxn>
            </a:cxnLst>
            <a:rect l="0" t="0" r="r" b="b"/>
            <a:pathLst>
              <a:path w="1789" h="2386">
                <a:moveTo>
                  <a:pt x="0" y="0"/>
                </a:moveTo>
                <a:lnTo>
                  <a:pt x="0" y="1194"/>
                </a:lnTo>
                <a:lnTo>
                  <a:pt x="1192" y="2386"/>
                </a:lnTo>
                <a:lnTo>
                  <a:pt x="1789" y="1789"/>
                </a:lnTo>
                <a:lnTo>
                  <a:pt x="0" y="0"/>
                </a:lnTo>
                <a:close/>
              </a:path>
            </a:pathLst>
          </a:custGeom>
          <a:solidFill>
            <a:srgbClr val="EA8C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134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5409A-9DCA-0EB9-24BB-1CD63EE4B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EB976C-C6B2-7245-83BD-3A3897C9C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54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CEFA9-DA04-C754-5FFF-8531A9AD7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lastic, dirty, light&#10;&#10;AI-generated content may be incorrect.">
            <a:extLst>
              <a:ext uri="{FF2B5EF4-FFF2-40B4-BE49-F238E27FC236}">
                <a16:creationId xmlns:a16="http://schemas.microsoft.com/office/drawing/2014/main" id="{1BB47013-8FDD-2ECC-E9CD-30C620689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Freeform 15">
            <a:extLst>
              <a:ext uri="{FF2B5EF4-FFF2-40B4-BE49-F238E27FC236}">
                <a16:creationId xmlns:a16="http://schemas.microsoft.com/office/drawing/2014/main" id="{F3D568B2-605F-7D4F-4DFF-E11988701AB0}"/>
              </a:ext>
            </a:extLst>
          </p:cNvPr>
          <p:cNvSpPr>
            <a:spLocks/>
          </p:cNvSpPr>
          <p:nvPr/>
        </p:nvSpPr>
        <p:spPr bwMode="auto">
          <a:xfrm rot="2750409" flipV="1">
            <a:off x="9943112" y="6387270"/>
            <a:ext cx="938221" cy="951596"/>
          </a:xfrm>
          <a:custGeom>
            <a:avLst/>
            <a:gdLst>
              <a:gd name="T0" fmla="*/ 0 w 1162"/>
              <a:gd name="T1" fmla="+- 0 14679 14679"/>
              <a:gd name="T2" fmla="*/ 14679 h 1162"/>
              <a:gd name="T3" fmla="*/ 0 w 1162"/>
              <a:gd name="T4" fmla="+- 0 15840 14679"/>
              <a:gd name="T5" fmla="*/ 15840 h 1162"/>
              <a:gd name="T6" fmla="*/ 1161 w 1162"/>
              <a:gd name="T7" fmla="+- 0 15840 14679"/>
              <a:gd name="T8" fmla="*/ 15840 h 1162"/>
              <a:gd name="T9" fmla="*/ 0 w 1162"/>
              <a:gd name="T10" fmla="+- 0 14679 14679"/>
              <a:gd name="T11" fmla="*/ 14679 h 1162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1162" h="1162">
                <a:moveTo>
                  <a:pt x="0" y="0"/>
                </a:moveTo>
                <a:lnTo>
                  <a:pt x="0" y="1161"/>
                </a:lnTo>
                <a:lnTo>
                  <a:pt x="1161" y="1161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52866D94-48C5-C807-BEA2-134DA27B9EE2}"/>
              </a:ext>
            </a:extLst>
          </p:cNvPr>
          <p:cNvSpPr>
            <a:spLocks/>
          </p:cNvSpPr>
          <p:nvPr/>
        </p:nvSpPr>
        <p:spPr bwMode="auto">
          <a:xfrm rot="5400000" flipV="1">
            <a:off x="10746956" y="5246525"/>
            <a:ext cx="1941419" cy="970853"/>
          </a:xfrm>
          <a:custGeom>
            <a:avLst/>
            <a:gdLst>
              <a:gd name="T0" fmla="+- 0 3550 1221"/>
              <a:gd name="T1" fmla="*/ T0 w 2329"/>
              <a:gd name="T2" fmla="+- 0 15840 14676"/>
              <a:gd name="T3" fmla="*/ 15840 h 1165"/>
              <a:gd name="T4" fmla="+- 0 2386 1221"/>
              <a:gd name="T5" fmla="*/ T4 w 2329"/>
              <a:gd name="T6" fmla="+- 0 14676 14676"/>
              <a:gd name="T7" fmla="*/ 14676 h 1165"/>
              <a:gd name="T8" fmla="+- 0 1221 1221"/>
              <a:gd name="T9" fmla="*/ T8 w 2329"/>
              <a:gd name="T10" fmla="+- 0 15840 14676"/>
              <a:gd name="T11" fmla="*/ 15840 h 1165"/>
              <a:gd name="T12" fmla="+- 0 3550 1221"/>
              <a:gd name="T13" fmla="*/ T12 w 2329"/>
              <a:gd name="T14" fmla="+- 0 15840 14676"/>
              <a:gd name="T15" fmla="*/ 15840 h 1165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329" h="1165">
                <a:moveTo>
                  <a:pt x="2329" y="1164"/>
                </a:moveTo>
                <a:lnTo>
                  <a:pt x="1165" y="0"/>
                </a:lnTo>
                <a:lnTo>
                  <a:pt x="0" y="1164"/>
                </a:lnTo>
                <a:lnTo>
                  <a:pt x="2329" y="1164"/>
                </a:lnTo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2" name="Picture 11" descr="A logo of a mosquito&#10;&#10;Description automatically generated">
            <a:extLst>
              <a:ext uri="{FF2B5EF4-FFF2-40B4-BE49-F238E27FC236}">
                <a16:creationId xmlns:a16="http://schemas.microsoft.com/office/drawing/2014/main" id="{B5D67544-2BE7-3638-7362-913F89BFE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44" y="4636537"/>
            <a:ext cx="1837925" cy="1837925"/>
          </a:xfrm>
          <a:prstGeom prst="rect">
            <a:avLst/>
          </a:prstGeom>
          <a:ln>
            <a:noFill/>
          </a:ln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9D2B191-CE6D-78C4-D502-A7CD839B7D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9431" y="155339"/>
            <a:ext cx="10352810" cy="8897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Mosquito breeding sources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80004D9-C711-0ADF-CE31-BC376F0CD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79431" y="1102028"/>
            <a:ext cx="10352808" cy="0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Freeform 14">
            <a:extLst>
              <a:ext uri="{FF2B5EF4-FFF2-40B4-BE49-F238E27FC236}">
                <a16:creationId xmlns:a16="http://schemas.microsoft.com/office/drawing/2014/main" id="{42B6FF27-7EF3-046F-19E2-057C547E2AC7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10482857" y="5118172"/>
            <a:ext cx="1491283" cy="1988373"/>
          </a:xfrm>
          <a:custGeom>
            <a:avLst/>
            <a:gdLst>
              <a:gd name="T0" fmla="*/ 0 w 1789"/>
              <a:gd name="T1" fmla="+- 0 12290 12290"/>
              <a:gd name="T2" fmla="*/ 12290 h 2386"/>
              <a:gd name="T3" fmla="*/ 0 w 1789"/>
              <a:gd name="T4" fmla="+- 0 13484 12290"/>
              <a:gd name="T5" fmla="*/ 13484 h 2386"/>
              <a:gd name="T6" fmla="*/ 1192 w 1789"/>
              <a:gd name="T7" fmla="+- 0 14676 12290"/>
              <a:gd name="T8" fmla="*/ 14676 h 2386"/>
              <a:gd name="T9" fmla="*/ 1789 w 1789"/>
              <a:gd name="T10" fmla="+- 0 14079 12290"/>
              <a:gd name="T11" fmla="*/ 14079 h 2386"/>
              <a:gd name="T12" fmla="*/ 0 w 1789"/>
              <a:gd name="T13" fmla="+- 0 12290 12290"/>
              <a:gd name="T14" fmla="*/ 12290 h 2386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  <a:cxn ang="0">
                <a:pos x="T12" y="T14"/>
              </a:cxn>
            </a:cxnLst>
            <a:rect l="0" t="0" r="r" b="b"/>
            <a:pathLst>
              <a:path w="1789" h="2386">
                <a:moveTo>
                  <a:pt x="0" y="0"/>
                </a:moveTo>
                <a:lnTo>
                  <a:pt x="0" y="1194"/>
                </a:lnTo>
                <a:lnTo>
                  <a:pt x="1192" y="2386"/>
                </a:lnTo>
                <a:lnTo>
                  <a:pt x="1789" y="1789"/>
                </a:lnTo>
                <a:lnTo>
                  <a:pt x="0" y="0"/>
                </a:lnTo>
                <a:close/>
              </a:path>
            </a:pathLst>
          </a:custGeom>
          <a:solidFill>
            <a:srgbClr val="EA8C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44070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3">
      <a:dk1>
        <a:srgbClr val="000000"/>
      </a:dk1>
      <a:lt1>
        <a:srgbClr val="FFFFFF"/>
      </a:lt1>
      <a:dk2>
        <a:srgbClr val="E4E4E4"/>
      </a:dk2>
      <a:lt2>
        <a:srgbClr val="046A38"/>
      </a:lt2>
      <a:accent1>
        <a:srgbClr val="A9D4DB"/>
      </a:accent1>
      <a:accent2>
        <a:srgbClr val="FBE284"/>
      </a:accent2>
      <a:accent3>
        <a:srgbClr val="046A38"/>
      </a:accent3>
      <a:accent4>
        <a:srgbClr val="AA5881"/>
      </a:accent4>
      <a:accent5>
        <a:srgbClr val="E06742"/>
      </a:accent5>
      <a:accent6>
        <a:srgbClr val="ECA154"/>
      </a:accent6>
      <a:hlink>
        <a:srgbClr val="41B6E6"/>
      </a:hlink>
      <a:folHlink>
        <a:srgbClr val="AA5881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ometric annual presentation_Win32_EF_V6" id="{C39D9A21-4858-4087-9FF0-28F21031D048}" vid="{7480821C-154D-4ED6-BEAB-DBC9D20F132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24711</TotalTime>
  <Words>394</Words>
  <Application>Microsoft Office PowerPoint</Application>
  <PresentationFormat>Widescreen</PresentationFormat>
  <Paragraphs>57</Paragraphs>
  <Slides>18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Aptos</vt:lpstr>
      <vt:lpstr>Arial</vt:lpstr>
      <vt:lpstr>Franklin Gothic Book</vt:lpstr>
      <vt:lpstr>Franklin Gothic Demi</vt:lpstr>
      <vt:lpstr>Google Sans</vt:lpstr>
      <vt:lpstr>Open Sans</vt:lpstr>
      <vt:lpstr>Wingdings</vt:lpstr>
      <vt:lpstr>Custom</vt:lpstr>
      <vt:lpstr>Mosquito &amp; Vector Control In Orange County</vt:lpstr>
      <vt:lpstr>Our Mission</vt:lpstr>
      <vt:lpstr>What We Do</vt:lpstr>
      <vt:lpstr>What We Do</vt:lpstr>
      <vt:lpstr>What We Do</vt:lpstr>
      <vt:lpstr>Aedes Mosquitoes</vt:lpstr>
      <vt:lpstr>Culex Mosquitoes</vt:lpstr>
      <vt:lpstr>PowerPoint Presentation</vt:lpstr>
      <vt:lpstr>Mosquito breeding sources</vt:lpstr>
      <vt:lpstr>Mosquito breeding sources</vt:lpstr>
      <vt:lpstr>Mosquito breeding sources</vt:lpstr>
      <vt:lpstr>Mosquito breeding sources</vt:lpstr>
      <vt:lpstr>Mosquitofish</vt:lpstr>
      <vt:lpstr>Mosquitofish</vt:lpstr>
      <vt:lpstr>Mosquitofish</vt:lpstr>
      <vt:lpstr>Sterile Insect Technique (SIT)</vt:lpstr>
      <vt:lpstr>Social Media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Lora Young</dc:creator>
  <cp:lastModifiedBy>Amy Diaz</cp:lastModifiedBy>
  <cp:revision>75</cp:revision>
  <dcterms:created xsi:type="dcterms:W3CDTF">2023-10-30T19:01:51Z</dcterms:created>
  <dcterms:modified xsi:type="dcterms:W3CDTF">2025-04-10T03:40:45Z</dcterms:modified>
</cp:coreProperties>
</file>